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65" r:id="rId3"/>
    <p:sldId id="257"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1"/>
    <p:restoredTop sz="72914"/>
  </p:normalViewPr>
  <p:slideViewPr>
    <p:cSldViewPr snapToGrid="0">
      <p:cViewPr>
        <p:scale>
          <a:sx n="77" d="100"/>
          <a:sy n="77" d="100"/>
        </p:scale>
        <p:origin x="89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1248C-5D53-4450-83BE-5737E8BBCA2E}"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906D165B-3903-4B61-B92C-52E16704CD26}">
      <dgm:prSet/>
      <dgm:spPr>
        <a:solidFill>
          <a:schemeClr val="tx1">
            <a:lumMod val="95000"/>
            <a:lumOff val="5000"/>
          </a:schemeClr>
        </a:solidFill>
      </dgm:spPr>
      <dgm:t>
        <a:bodyPr/>
        <a:lstStyle/>
        <a:p>
          <a:r>
            <a:rPr lang="en-US" b="0" i="0" dirty="0"/>
            <a:t>What is ML? </a:t>
          </a:r>
          <a:endParaRPr lang="en-US" dirty="0"/>
        </a:p>
      </dgm:t>
    </dgm:pt>
    <dgm:pt modelId="{8654C3BA-2484-411C-B2CE-DEB53AC98039}" type="parTrans" cxnId="{96BB52D4-4D3F-4A1B-9532-FD0FDD8D8E35}">
      <dgm:prSet/>
      <dgm:spPr/>
      <dgm:t>
        <a:bodyPr/>
        <a:lstStyle/>
        <a:p>
          <a:endParaRPr lang="en-US"/>
        </a:p>
      </dgm:t>
    </dgm:pt>
    <dgm:pt modelId="{A64995C9-190E-44A5-8B33-CF9B0BB125CD}" type="sibTrans" cxnId="{96BB52D4-4D3F-4A1B-9532-FD0FDD8D8E35}">
      <dgm:prSet/>
      <dgm:spPr/>
      <dgm:t>
        <a:bodyPr/>
        <a:lstStyle/>
        <a:p>
          <a:endParaRPr lang="en-US"/>
        </a:p>
      </dgm:t>
    </dgm:pt>
    <dgm:pt modelId="{D6F47070-AE42-46AB-93C9-CE4F6BF1E1E0}">
      <dgm:prSet/>
      <dgm:spPr>
        <a:solidFill>
          <a:schemeClr val="accent6">
            <a:lumMod val="20000"/>
            <a:lumOff val="80000"/>
            <a:alpha val="90000"/>
          </a:schemeClr>
        </a:solidFill>
        <a:ln>
          <a:noFill/>
        </a:ln>
      </dgm:spPr>
      <dgm:t>
        <a:bodyPr/>
        <a:lstStyle/>
        <a:p>
          <a:r>
            <a:rPr lang="en-US" b="0" i="0" dirty="0"/>
            <a:t>Computers learn patterns from data to make predictions</a:t>
          </a:r>
          <a:endParaRPr lang="en-US" dirty="0"/>
        </a:p>
      </dgm:t>
    </dgm:pt>
    <dgm:pt modelId="{642041A3-E60E-47AE-A1FE-A9B7A5EB26EE}" type="parTrans" cxnId="{53C7A183-C06E-4DBB-9E8C-0D50B2C0E287}">
      <dgm:prSet/>
      <dgm:spPr/>
      <dgm:t>
        <a:bodyPr/>
        <a:lstStyle/>
        <a:p>
          <a:endParaRPr lang="en-US"/>
        </a:p>
      </dgm:t>
    </dgm:pt>
    <dgm:pt modelId="{755E192C-3015-424C-B255-2B075DCA5C92}" type="sibTrans" cxnId="{53C7A183-C06E-4DBB-9E8C-0D50B2C0E287}">
      <dgm:prSet/>
      <dgm:spPr/>
      <dgm:t>
        <a:bodyPr/>
        <a:lstStyle/>
        <a:p>
          <a:endParaRPr lang="en-US"/>
        </a:p>
      </dgm:t>
    </dgm:pt>
    <dgm:pt modelId="{C8845D5F-179F-446D-B0B5-B166DFC97701}">
      <dgm:prSet/>
      <dgm:spPr>
        <a:solidFill>
          <a:schemeClr val="tx1">
            <a:lumMod val="85000"/>
            <a:lumOff val="15000"/>
          </a:schemeClr>
        </a:solidFill>
      </dgm:spPr>
      <dgm:t>
        <a:bodyPr/>
        <a:lstStyle/>
        <a:p>
          <a:r>
            <a:rPr lang="en-US" b="0" i="0" dirty="0"/>
            <a:t>How it Works: </a:t>
          </a:r>
          <a:endParaRPr lang="en-US" dirty="0"/>
        </a:p>
      </dgm:t>
    </dgm:pt>
    <dgm:pt modelId="{6BCF13E1-8EF4-4A45-9514-228DD93B2EF5}" type="parTrans" cxnId="{83F7BC83-4B90-4BA1-AFD3-711FEFF290C9}">
      <dgm:prSet/>
      <dgm:spPr/>
      <dgm:t>
        <a:bodyPr/>
        <a:lstStyle/>
        <a:p>
          <a:endParaRPr lang="en-US"/>
        </a:p>
      </dgm:t>
    </dgm:pt>
    <dgm:pt modelId="{777CB6E5-6DAD-4046-9356-AB4FE7036FED}" type="sibTrans" cxnId="{83F7BC83-4B90-4BA1-AFD3-711FEFF290C9}">
      <dgm:prSet/>
      <dgm:spPr/>
      <dgm:t>
        <a:bodyPr/>
        <a:lstStyle/>
        <a:p>
          <a:endParaRPr lang="en-US"/>
        </a:p>
      </dgm:t>
    </dgm:pt>
    <dgm:pt modelId="{5399BE46-0B69-43C4-9E30-A2CD422A9065}">
      <dgm:prSet/>
      <dgm:spPr>
        <a:solidFill>
          <a:schemeClr val="accent6">
            <a:lumMod val="20000"/>
            <a:lumOff val="80000"/>
            <a:alpha val="90000"/>
          </a:schemeClr>
        </a:solidFill>
        <a:ln>
          <a:noFill/>
        </a:ln>
      </dgm:spPr>
      <dgm:t>
        <a:bodyPr/>
        <a:lstStyle/>
        <a:p>
          <a:r>
            <a:rPr lang="en-US" b="0" i="0" dirty="0"/>
            <a:t>Uses algorithms (e.g., Random Forest) to analyze features </a:t>
          </a:r>
          <a:endParaRPr lang="en-US" dirty="0"/>
        </a:p>
      </dgm:t>
    </dgm:pt>
    <dgm:pt modelId="{2D0D242C-70DA-423C-BDE4-E696D3EE4C0F}" type="parTrans" cxnId="{B64BB78F-BF72-4160-AF8F-E1559A435E5C}">
      <dgm:prSet/>
      <dgm:spPr/>
      <dgm:t>
        <a:bodyPr/>
        <a:lstStyle/>
        <a:p>
          <a:endParaRPr lang="en-US"/>
        </a:p>
      </dgm:t>
    </dgm:pt>
    <dgm:pt modelId="{C332A545-C3BC-44C9-AE71-29EC43650B3E}" type="sibTrans" cxnId="{B64BB78F-BF72-4160-AF8F-E1559A435E5C}">
      <dgm:prSet/>
      <dgm:spPr/>
      <dgm:t>
        <a:bodyPr/>
        <a:lstStyle/>
        <a:p>
          <a:endParaRPr lang="en-US"/>
        </a:p>
      </dgm:t>
    </dgm:pt>
    <dgm:pt modelId="{4A4AACC8-039B-46BA-A438-BC72C2A2424B}">
      <dgm:prSet/>
      <dgm:spPr>
        <a:solidFill>
          <a:schemeClr val="accent6">
            <a:lumMod val="20000"/>
            <a:lumOff val="80000"/>
            <a:alpha val="90000"/>
          </a:schemeClr>
        </a:solidFill>
        <a:ln>
          <a:noFill/>
        </a:ln>
      </dgm:spPr>
      <dgm:t>
        <a:bodyPr/>
        <a:lstStyle/>
        <a:p>
          <a:r>
            <a:rPr lang="en-US" b="0" i="0" dirty="0"/>
            <a:t>Trains on data to improve accuracy</a:t>
          </a:r>
          <a:endParaRPr lang="en-US" dirty="0"/>
        </a:p>
      </dgm:t>
    </dgm:pt>
    <dgm:pt modelId="{C0081389-4A11-4E61-8E5B-CC9A7DFC6AED}" type="parTrans" cxnId="{9D66F1F4-C90B-4F45-9D42-310FB837B73D}">
      <dgm:prSet/>
      <dgm:spPr/>
      <dgm:t>
        <a:bodyPr/>
        <a:lstStyle/>
        <a:p>
          <a:endParaRPr lang="en-US"/>
        </a:p>
      </dgm:t>
    </dgm:pt>
    <dgm:pt modelId="{9C4E196F-9C41-4E00-AB01-0A65AD50B8F3}" type="sibTrans" cxnId="{9D66F1F4-C90B-4F45-9D42-310FB837B73D}">
      <dgm:prSet/>
      <dgm:spPr/>
      <dgm:t>
        <a:bodyPr/>
        <a:lstStyle/>
        <a:p>
          <a:endParaRPr lang="en-US"/>
        </a:p>
      </dgm:t>
    </dgm:pt>
    <dgm:pt modelId="{3737B1D4-FCD3-4FFE-9223-F9783B6AC0ED}">
      <dgm:prSet/>
      <dgm:spPr>
        <a:solidFill>
          <a:schemeClr val="tx1">
            <a:lumMod val="75000"/>
            <a:lumOff val="25000"/>
          </a:schemeClr>
        </a:solidFill>
      </dgm:spPr>
      <dgm:t>
        <a:bodyPr/>
        <a:lstStyle/>
        <a:p>
          <a:r>
            <a:rPr lang="en-US" b="0" i="0" dirty="0"/>
            <a:t>Relevance: </a:t>
          </a:r>
          <a:endParaRPr lang="en-US" dirty="0"/>
        </a:p>
      </dgm:t>
    </dgm:pt>
    <dgm:pt modelId="{09667EC9-B1FB-4FD3-B4C9-9452567EDD5C}" type="parTrans" cxnId="{E282A6AA-1189-4E93-847F-1ABDF546E72E}">
      <dgm:prSet/>
      <dgm:spPr/>
      <dgm:t>
        <a:bodyPr/>
        <a:lstStyle/>
        <a:p>
          <a:endParaRPr lang="en-US"/>
        </a:p>
      </dgm:t>
    </dgm:pt>
    <dgm:pt modelId="{D9FC1780-B7CB-4AE8-B55A-29FB4E1A56F8}" type="sibTrans" cxnId="{E282A6AA-1189-4E93-847F-1ABDF546E72E}">
      <dgm:prSet/>
      <dgm:spPr/>
      <dgm:t>
        <a:bodyPr/>
        <a:lstStyle/>
        <a:p>
          <a:endParaRPr lang="en-US"/>
        </a:p>
      </dgm:t>
    </dgm:pt>
    <dgm:pt modelId="{E9C3F80E-A4FF-4A73-9FD6-258546CFC5B4}">
      <dgm:prSet/>
      <dgm:spPr>
        <a:solidFill>
          <a:schemeClr val="accent6">
            <a:lumMod val="20000"/>
            <a:lumOff val="80000"/>
            <a:alpha val="90000"/>
          </a:schemeClr>
        </a:solidFill>
        <a:ln>
          <a:noFill/>
        </a:ln>
      </dgm:spPr>
      <dgm:t>
        <a:bodyPr/>
        <a:lstStyle/>
        <a:p>
          <a:r>
            <a:rPr lang="en-US" b="0" i="0"/>
            <a:t>Helps predict liver failure risk using ICU data </a:t>
          </a:r>
          <a:endParaRPr lang="en-US"/>
        </a:p>
      </dgm:t>
    </dgm:pt>
    <dgm:pt modelId="{D345B0F2-1DB4-4889-9651-EA29792EED28}" type="parTrans" cxnId="{841A1006-7C06-4FF8-9AF4-C6279B53853D}">
      <dgm:prSet/>
      <dgm:spPr/>
      <dgm:t>
        <a:bodyPr/>
        <a:lstStyle/>
        <a:p>
          <a:endParaRPr lang="en-US"/>
        </a:p>
      </dgm:t>
    </dgm:pt>
    <dgm:pt modelId="{9041CE0C-40C6-4BE1-A6B2-091A185E451C}" type="sibTrans" cxnId="{841A1006-7C06-4FF8-9AF4-C6279B53853D}">
      <dgm:prSet/>
      <dgm:spPr/>
      <dgm:t>
        <a:bodyPr/>
        <a:lstStyle/>
        <a:p>
          <a:endParaRPr lang="en-US"/>
        </a:p>
      </dgm:t>
    </dgm:pt>
    <dgm:pt modelId="{EE123EF4-CEED-4781-9947-731BA6410260}">
      <dgm:prSet/>
      <dgm:spPr>
        <a:solidFill>
          <a:schemeClr val="accent6">
            <a:lumMod val="20000"/>
            <a:lumOff val="80000"/>
            <a:alpha val="90000"/>
          </a:schemeClr>
        </a:solidFill>
        <a:ln>
          <a:noFill/>
        </a:ln>
      </dgm:spPr>
      <dgm:t>
        <a:bodyPr/>
        <a:lstStyle/>
        <a:p>
          <a:r>
            <a:rPr lang="en-US" b="0" i="0" dirty="0"/>
            <a:t>No need for explicit programming of rules</a:t>
          </a:r>
          <a:endParaRPr lang="en-US" dirty="0"/>
        </a:p>
      </dgm:t>
    </dgm:pt>
    <dgm:pt modelId="{094C7D3B-E59F-4CF9-B625-1CBB50B17070}" type="parTrans" cxnId="{D5DF10C4-4C97-4886-B3B9-A054BC318AAF}">
      <dgm:prSet/>
      <dgm:spPr/>
      <dgm:t>
        <a:bodyPr/>
        <a:lstStyle/>
        <a:p>
          <a:endParaRPr lang="en-US"/>
        </a:p>
      </dgm:t>
    </dgm:pt>
    <dgm:pt modelId="{ADD6E948-4913-43B5-A30E-D866A1180C3D}" type="sibTrans" cxnId="{D5DF10C4-4C97-4886-B3B9-A054BC318AAF}">
      <dgm:prSet/>
      <dgm:spPr/>
      <dgm:t>
        <a:bodyPr/>
        <a:lstStyle/>
        <a:p>
          <a:endParaRPr lang="en-US"/>
        </a:p>
      </dgm:t>
    </dgm:pt>
    <dgm:pt modelId="{F783309B-9736-422A-8C1E-4C561ADD8FB2}">
      <dgm:prSet/>
      <dgm:spPr>
        <a:solidFill>
          <a:schemeClr val="tx1">
            <a:lumMod val="65000"/>
            <a:lumOff val="35000"/>
          </a:schemeClr>
        </a:solidFill>
      </dgm:spPr>
      <dgm:t>
        <a:bodyPr/>
        <a:lstStyle/>
        <a:p>
          <a:r>
            <a:rPr lang="en-US" b="0" i="0"/>
            <a:t>Background: </a:t>
          </a:r>
          <a:endParaRPr lang="en-US"/>
        </a:p>
      </dgm:t>
    </dgm:pt>
    <dgm:pt modelId="{4E09342A-2212-493C-9450-DD2068798B14}" type="parTrans" cxnId="{3561B72C-EFB2-4DF6-B6D1-362FECE84C92}">
      <dgm:prSet/>
      <dgm:spPr/>
      <dgm:t>
        <a:bodyPr/>
        <a:lstStyle/>
        <a:p>
          <a:endParaRPr lang="en-US"/>
        </a:p>
      </dgm:t>
    </dgm:pt>
    <dgm:pt modelId="{C6617192-1103-4083-A17B-067731E6285A}" type="sibTrans" cxnId="{3561B72C-EFB2-4DF6-B6D1-362FECE84C92}">
      <dgm:prSet/>
      <dgm:spPr/>
      <dgm:t>
        <a:bodyPr/>
        <a:lstStyle/>
        <a:p>
          <a:endParaRPr lang="en-US"/>
        </a:p>
      </dgm:t>
    </dgm:pt>
    <dgm:pt modelId="{959FCB84-42C6-43E3-B62D-9F6D1FA146A7}">
      <dgm:prSet/>
      <dgm:spPr>
        <a:solidFill>
          <a:schemeClr val="accent6">
            <a:lumMod val="20000"/>
            <a:lumOff val="80000"/>
            <a:alpha val="90000"/>
          </a:schemeClr>
        </a:solidFill>
        <a:ln>
          <a:noFill/>
        </a:ln>
      </dgm:spPr>
      <dgm:t>
        <a:bodyPr/>
        <a:lstStyle/>
        <a:p>
          <a:r>
            <a:rPr lang="en-US" b="0" i="0" dirty="0"/>
            <a:t>Based on statistical models and decision trees </a:t>
          </a:r>
          <a:endParaRPr lang="en-US" dirty="0"/>
        </a:p>
      </dgm:t>
    </dgm:pt>
    <dgm:pt modelId="{B20346A6-CF59-4113-8EFD-BDD733527DEB}" type="parTrans" cxnId="{18B1A153-F5A3-4BD5-BE25-202449D3C4B2}">
      <dgm:prSet/>
      <dgm:spPr/>
      <dgm:t>
        <a:bodyPr/>
        <a:lstStyle/>
        <a:p>
          <a:endParaRPr lang="en-US"/>
        </a:p>
      </dgm:t>
    </dgm:pt>
    <dgm:pt modelId="{C16AFEF0-5437-4661-B81E-0C5D8B4C527D}" type="sibTrans" cxnId="{18B1A153-F5A3-4BD5-BE25-202449D3C4B2}">
      <dgm:prSet/>
      <dgm:spPr/>
      <dgm:t>
        <a:bodyPr/>
        <a:lstStyle/>
        <a:p>
          <a:endParaRPr lang="en-US"/>
        </a:p>
      </dgm:t>
    </dgm:pt>
    <dgm:pt modelId="{69CA353B-5467-4F22-8A84-25694CD8E512}">
      <dgm:prSet/>
      <dgm:spPr>
        <a:solidFill>
          <a:schemeClr val="accent6">
            <a:lumMod val="20000"/>
            <a:lumOff val="80000"/>
            <a:alpha val="90000"/>
          </a:schemeClr>
        </a:solidFill>
        <a:ln>
          <a:noFill/>
        </a:ln>
      </dgm:spPr>
      <dgm:t>
        <a:bodyPr/>
        <a:lstStyle/>
        <a:p>
          <a:r>
            <a:rPr lang="en-US" b="0" i="0"/>
            <a:t>Widely used in healthcare for diagnostics</a:t>
          </a:r>
          <a:endParaRPr lang="en-US"/>
        </a:p>
      </dgm:t>
    </dgm:pt>
    <dgm:pt modelId="{BBFFC0DB-3B7A-4E2A-B1B1-2CF88BB8D581}" type="parTrans" cxnId="{D6703B54-C06A-4AEE-A705-D2065167BFDB}">
      <dgm:prSet/>
      <dgm:spPr/>
      <dgm:t>
        <a:bodyPr/>
        <a:lstStyle/>
        <a:p>
          <a:endParaRPr lang="en-US"/>
        </a:p>
      </dgm:t>
    </dgm:pt>
    <dgm:pt modelId="{B776C44A-1ECB-4276-9ED2-2EADDCF44DB3}" type="sibTrans" cxnId="{D6703B54-C06A-4AEE-A705-D2065167BFDB}">
      <dgm:prSet/>
      <dgm:spPr/>
      <dgm:t>
        <a:bodyPr/>
        <a:lstStyle/>
        <a:p>
          <a:endParaRPr lang="en-US"/>
        </a:p>
      </dgm:t>
    </dgm:pt>
    <dgm:pt modelId="{426F9026-8AD6-FF46-8F17-2948323676B9}" type="pres">
      <dgm:prSet presAssocID="{E081248C-5D53-4450-83BE-5737E8BBCA2E}" presName="Name0" presStyleCnt="0">
        <dgm:presLayoutVars>
          <dgm:dir/>
          <dgm:animLvl val="lvl"/>
          <dgm:resizeHandles val="exact"/>
        </dgm:presLayoutVars>
      </dgm:prSet>
      <dgm:spPr/>
    </dgm:pt>
    <dgm:pt modelId="{E7285045-1E08-D445-862F-B1510E7F8642}" type="pres">
      <dgm:prSet presAssocID="{906D165B-3903-4B61-B92C-52E16704CD26}" presName="linNode" presStyleCnt="0"/>
      <dgm:spPr/>
    </dgm:pt>
    <dgm:pt modelId="{B6A7DFEB-955A-FC42-85AD-66DB99FFFB1B}" type="pres">
      <dgm:prSet presAssocID="{906D165B-3903-4B61-B92C-52E16704CD26}" presName="parentText" presStyleLbl="node1" presStyleIdx="0" presStyleCnt="4">
        <dgm:presLayoutVars>
          <dgm:chMax val="1"/>
          <dgm:bulletEnabled val="1"/>
        </dgm:presLayoutVars>
      </dgm:prSet>
      <dgm:spPr/>
    </dgm:pt>
    <dgm:pt modelId="{9F7F3C54-3BBE-BB43-899B-E2AB556AF738}" type="pres">
      <dgm:prSet presAssocID="{906D165B-3903-4B61-B92C-52E16704CD26}" presName="descendantText" presStyleLbl="alignAccFollowNode1" presStyleIdx="0" presStyleCnt="4">
        <dgm:presLayoutVars>
          <dgm:bulletEnabled val="1"/>
        </dgm:presLayoutVars>
      </dgm:prSet>
      <dgm:spPr/>
    </dgm:pt>
    <dgm:pt modelId="{4393C5EE-B8AD-6A44-9679-EDA64ABC9BDF}" type="pres">
      <dgm:prSet presAssocID="{A64995C9-190E-44A5-8B33-CF9B0BB125CD}" presName="sp" presStyleCnt="0"/>
      <dgm:spPr/>
    </dgm:pt>
    <dgm:pt modelId="{F98361BE-AE23-A84D-85C0-A6E337786393}" type="pres">
      <dgm:prSet presAssocID="{C8845D5F-179F-446D-B0B5-B166DFC97701}" presName="linNode" presStyleCnt="0"/>
      <dgm:spPr/>
    </dgm:pt>
    <dgm:pt modelId="{C4A5D2B8-6E7F-D049-B32F-499C9C82298F}" type="pres">
      <dgm:prSet presAssocID="{C8845D5F-179F-446D-B0B5-B166DFC97701}" presName="parentText" presStyleLbl="node1" presStyleIdx="1" presStyleCnt="4">
        <dgm:presLayoutVars>
          <dgm:chMax val="1"/>
          <dgm:bulletEnabled val="1"/>
        </dgm:presLayoutVars>
      </dgm:prSet>
      <dgm:spPr/>
    </dgm:pt>
    <dgm:pt modelId="{2E48DC0D-AFB5-2D4F-9F27-DE764F388549}" type="pres">
      <dgm:prSet presAssocID="{C8845D5F-179F-446D-B0B5-B166DFC97701}" presName="descendantText" presStyleLbl="alignAccFollowNode1" presStyleIdx="1" presStyleCnt="4">
        <dgm:presLayoutVars>
          <dgm:bulletEnabled val="1"/>
        </dgm:presLayoutVars>
      </dgm:prSet>
      <dgm:spPr/>
    </dgm:pt>
    <dgm:pt modelId="{C163707E-2930-0540-83CB-7C57D3263971}" type="pres">
      <dgm:prSet presAssocID="{777CB6E5-6DAD-4046-9356-AB4FE7036FED}" presName="sp" presStyleCnt="0"/>
      <dgm:spPr/>
    </dgm:pt>
    <dgm:pt modelId="{A547AF45-4BC1-AC4E-9AC8-53935E1DF822}" type="pres">
      <dgm:prSet presAssocID="{3737B1D4-FCD3-4FFE-9223-F9783B6AC0ED}" presName="linNode" presStyleCnt="0"/>
      <dgm:spPr/>
    </dgm:pt>
    <dgm:pt modelId="{E3DD7647-B19F-D44A-A520-ABE9D1A3A85D}" type="pres">
      <dgm:prSet presAssocID="{3737B1D4-FCD3-4FFE-9223-F9783B6AC0ED}" presName="parentText" presStyleLbl="node1" presStyleIdx="2" presStyleCnt="4">
        <dgm:presLayoutVars>
          <dgm:chMax val="1"/>
          <dgm:bulletEnabled val="1"/>
        </dgm:presLayoutVars>
      </dgm:prSet>
      <dgm:spPr/>
    </dgm:pt>
    <dgm:pt modelId="{F69D3B77-AD2C-5D45-A086-AE933EC443EE}" type="pres">
      <dgm:prSet presAssocID="{3737B1D4-FCD3-4FFE-9223-F9783B6AC0ED}" presName="descendantText" presStyleLbl="alignAccFollowNode1" presStyleIdx="2" presStyleCnt="4">
        <dgm:presLayoutVars>
          <dgm:bulletEnabled val="1"/>
        </dgm:presLayoutVars>
      </dgm:prSet>
      <dgm:spPr/>
    </dgm:pt>
    <dgm:pt modelId="{19883533-B905-664C-9158-3084FBD32E9A}" type="pres">
      <dgm:prSet presAssocID="{D9FC1780-B7CB-4AE8-B55A-29FB4E1A56F8}" presName="sp" presStyleCnt="0"/>
      <dgm:spPr/>
    </dgm:pt>
    <dgm:pt modelId="{DEBA9FFC-64A7-BB49-ABBE-2D93AE5489B5}" type="pres">
      <dgm:prSet presAssocID="{F783309B-9736-422A-8C1E-4C561ADD8FB2}" presName="linNode" presStyleCnt="0"/>
      <dgm:spPr/>
    </dgm:pt>
    <dgm:pt modelId="{AE6B7DF7-D483-0642-B7BA-B405082A7FE7}" type="pres">
      <dgm:prSet presAssocID="{F783309B-9736-422A-8C1E-4C561ADD8FB2}" presName="parentText" presStyleLbl="node1" presStyleIdx="3" presStyleCnt="4">
        <dgm:presLayoutVars>
          <dgm:chMax val="1"/>
          <dgm:bulletEnabled val="1"/>
        </dgm:presLayoutVars>
      </dgm:prSet>
      <dgm:spPr/>
    </dgm:pt>
    <dgm:pt modelId="{F2D16379-78ED-0649-83F3-8B6C0849DBB3}" type="pres">
      <dgm:prSet presAssocID="{F783309B-9736-422A-8C1E-4C561ADD8FB2}" presName="descendantText" presStyleLbl="alignAccFollowNode1" presStyleIdx="3" presStyleCnt="4">
        <dgm:presLayoutVars>
          <dgm:bulletEnabled val="1"/>
        </dgm:presLayoutVars>
      </dgm:prSet>
      <dgm:spPr/>
    </dgm:pt>
  </dgm:ptLst>
  <dgm:cxnLst>
    <dgm:cxn modelId="{841A1006-7C06-4FF8-9AF4-C6279B53853D}" srcId="{3737B1D4-FCD3-4FFE-9223-F9783B6AC0ED}" destId="{E9C3F80E-A4FF-4A73-9FD6-258546CFC5B4}" srcOrd="0" destOrd="0" parTransId="{D345B0F2-1DB4-4889-9651-EA29792EED28}" sibTransId="{9041CE0C-40C6-4BE1-A6B2-091A185E451C}"/>
    <dgm:cxn modelId="{3561B72C-EFB2-4DF6-B6D1-362FECE84C92}" srcId="{E081248C-5D53-4450-83BE-5737E8BBCA2E}" destId="{F783309B-9736-422A-8C1E-4C561ADD8FB2}" srcOrd="3" destOrd="0" parTransId="{4E09342A-2212-493C-9450-DD2068798B14}" sibTransId="{C6617192-1103-4083-A17B-067731E6285A}"/>
    <dgm:cxn modelId="{53F73138-FB70-D541-A9A9-6E9C5D0CDDCC}" type="presOf" srcId="{F783309B-9736-422A-8C1E-4C561ADD8FB2}" destId="{AE6B7DF7-D483-0642-B7BA-B405082A7FE7}" srcOrd="0" destOrd="0" presId="urn:microsoft.com/office/officeart/2005/8/layout/vList5"/>
    <dgm:cxn modelId="{AC7DF843-95CF-ED40-BCEE-B954630A845E}" type="presOf" srcId="{EE123EF4-CEED-4781-9947-731BA6410260}" destId="{F69D3B77-AD2C-5D45-A086-AE933EC443EE}" srcOrd="0" destOrd="1" presId="urn:microsoft.com/office/officeart/2005/8/layout/vList5"/>
    <dgm:cxn modelId="{6AEF594A-A070-6F43-80FA-DB9428DA8047}" type="presOf" srcId="{959FCB84-42C6-43E3-B62D-9F6D1FA146A7}" destId="{F2D16379-78ED-0649-83F3-8B6C0849DBB3}" srcOrd="0" destOrd="0" presId="urn:microsoft.com/office/officeart/2005/8/layout/vList5"/>
    <dgm:cxn modelId="{2CBEE34B-5AAB-9445-B72B-AB9D8AE440F3}" type="presOf" srcId="{E9C3F80E-A4FF-4A73-9FD6-258546CFC5B4}" destId="{F69D3B77-AD2C-5D45-A086-AE933EC443EE}" srcOrd="0" destOrd="0" presId="urn:microsoft.com/office/officeart/2005/8/layout/vList5"/>
    <dgm:cxn modelId="{18B1A153-F5A3-4BD5-BE25-202449D3C4B2}" srcId="{F783309B-9736-422A-8C1E-4C561ADD8FB2}" destId="{959FCB84-42C6-43E3-B62D-9F6D1FA146A7}" srcOrd="0" destOrd="0" parTransId="{B20346A6-CF59-4113-8EFD-BDD733527DEB}" sibTransId="{C16AFEF0-5437-4661-B81E-0C5D8B4C527D}"/>
    <dgm:cxn modelId="{D6703B54-C06A-4AEE-A705-D2065167BFDB}" srcId="{F783309B-9736-422A-8C1E-4C561ADD8FB2}" destId="{69CA353B-5467-4F22-8A84-25694CD8E512}" srcOrd="1" destOrd="0" parTransId="{BBFFC0DB-3B7A-4E2A-B1B1-2CF88BB8D581}" sibTransId="{B776C44A-1ECB-4276-9ED2-2EADDCF44DB3}"/>
    <dgm:cxn modelId="{59C5B75B-C437-F046-A821-389BBAA1F386}" type="presOf" srcId="{C8845D5F-179F-446D-B0B5-B166DFC97701}" destId="{C4A5D2B8-6E7F-D049-B32F-499C9C82298F}" srcOrd="0" destOrd="0" presId="urn:microsoft.com/office/officeart/2005/8/layout/vList5"/>
    <dgm:cxn modelId="{BEC9CE61-4D92-9640-934B-42BA21961107}" type="presOf" srcId="{D6F47070-AE42-46AB-93C9-CE4F6BF1E1E0}" destId="{9F7F3C54-3BBE-BB43-899B-E2AB556AF738}" srcOrd="0" destOrd="0" presId="urn:microsoft.com/office/officeart/2005/8/layout/vList5"/>
    <dgm:cxn modelId="{31EA2D78-07D6-7C4B-BD4A-7B42E7B6A525}" type="presOf" srcId="{5399BE46-0B69-43C4-9E30-A2CD422A9065}" destId="{2E48DC0D-AFB5-2D4F-9F27-DE764F388549}" srcOrd="0" destOrd="0" presId="urn:microsoft.com/office/officeart/2005/8/layout/vList5"/>
    <dgm:cxn modelId="{7EC5C97F-D4E3-3F4C-9AC9-B08D7E4478ED}" type="presOf" srcId="{906D165B-3903-4B61-B92C-52E16704CD26}" destId="{B6A7DFEB-955A-FC42-85AD-66DB99FFFB1B}" srcOrd="0" destOrd="0" presId="urn:microsoft.com/office/officeart/2005/8/layout/vList5"/>
    <dgm:cxn modelId="{242C4983-9612-B346-9C73-E24DBEE6E0D8}" type="presOf" srcId="{69CA353B-5467-4F22-8A84-25694CD8E512}" destId="{F2D16379-78ED-0649-83F3-8B6C0849DBB3}" srcOrd="0" destOrd="1" presId="urn:microsoft.com/office/officeart/2005/8/layout/vList5"/>
    <dgm:cxn modelId="{53C7A183-C06E-4DBB-9E8C-0D50B2C0E287}" srcId="{906D165B-3903-4B61-B92C-52E16704CD26}" destId="{D6F47070-AE42-46AB-93C9-CE4F6BF1E1E0}" srcOrd="0" destOrd="0" parTransId="{642041A3-E60E-47AE-A1FE-A9B7A5EB26EE}" sibTransId="{755E192C-3015-424C-B255-2B075DCA5C92}"/>
    <dgm:cxn modelId="{83F7BC83-4B90-4BA1-AFD3-711FEFF290C9}" srcId="{E081248C-5D53-4450-83BE-5737E8BBCA2E}" destId="{C8845D5F-179F-446D-B0B5-B166DFC97701}" srcOrd="1" destOrd="0" parTransId="{6BCF13E1-8EF4-4A45-9514-228DD93B2EF5}" sibTransId="{777CB6E5-6DAD-4046-9356-AB4FE7036FED}"/>
    <dgm:cxn modelId="{B64BB78F-BF72-4160-AF8F-E1559A435E5C}" srcId="{C8845D5F-179F-446D-B0B5-B166DFC97701}" destId="{5399BE46-0B69-43C4-9E30-A2CD422A9065}" srcOrd="0" destOrd="0" parTransId="{2D0D242C-70DA-423C-BDE4-E696D3EE4C0F}" sibTransId="{C332A545-C3BC-44C9-AE71-29EC43650B3E}"/>
    <dgm:cxn modelId="{E282A6AA-1189-4E93-847F-1ABDF546E72E}" srcId="{E081248C-5D53-4450-83BE-5737E8BBCA2E}" destId="{3737B1D4-FCD3-4FFE-9223-F9783B6AC0ED}" srcOrd="2" destOrd="0" parTransId="{09667EC9-B1FB-4FD3-B4C9-9452567EDD5C}" sibTransId="{D9FC1780-B7CB-4AE8-B55A-29FB4E1A56F8}"/>
    <dgm:cxn modelId="{D5DF10C4-4C97-4886-B3B9-A054BC318AAF}" srcId="{3737B1D4-FCD3-4FFE-9223-F9783B6AC0ED}" destId="{EE123EF4-CEED-4781-9947-731BA6410260}" srcOrd="1" destOrd="0" parTransId="{094C7D3B-E59F-4CF9-B625-1CBB50B17070}" sibTransId="{ADD6E948-4913-43B5-A30E-D866A1180C3D}"/>
    <dgm:cxn modelId="{FBBF9ED1-4875-E449-A96E-C136B0683A12}" type="presOf" srcId="{3737B1D4-FCD3-4FFE-9223-F9783B6AC0ED}" destId="{E3DD7647-B19F-D44A-A520-ABE9D1A3A85D}" srcOrd="0" destOrd="0" presId="urn:microsoft.com/office/officeart/2005/8/layout/vList5"/>
    <dgm:cxn modelId="{96BB52D4-4D3F-4A1B-9532-FD0FDD8D8E35}" srcId="{E081248C-5D53-4450-83BE-5737E8BBCA2E}" destId="{906D165B-3903-4B61-B92C-52E16704CD26}" srcOrd="0" destOrd="0" parTransId="{8654C3BA-2484-411C-B2CE-DEB53AC98039}" sibTransId="{A64995C9-190E-44A5-8B33-CF9B0BB125CD}"/>
    <dgm:cxn modelId="{DF9043D6-38BD-2E46-8154-F692C646A6D3}" type="presOf" srcId="{4A4AACC8-039B-46BA-A438-BC72C2A2424B}" destId="{2E48DC0D-AFB5-2D4F-9F27-DE764F388549}" srcOrd="0" destOrd="1" presId="urn:microsoft.com/office/officeart/2005/8/layout/vList5"/>
    <dgm:cxn modelId="{B9BE17E9-561B-0440-BDC8-2FABCC197EE3}" type="presOf" srcId="{E081248C-5D53-4450-83BE-5737E8BBCA2E}" destId="{426F9026-8AD6-FF46-8F17-2948323676B9}" srcOrd="0" destOrd="0" presId="urn:microsoft.com/office/officeart/2005/8/layout/vList5"/>
    <dgm:cxn modelId="{9D66F1F4-C90B-4F45-9D42-310FB837B73D}" srcId="{C8845D5F-179F-446D-B0B5-B166DFC97701}" destId="{4A4AACC8-039B-46BA-A438-BC72C2A2424B}" srcOrd="1" destOrd="0" parTransId="{C0081389-4A11-4E61-8E5B-CC9A7DFC6AED}" sibTransId="{9C4E196F-9C41-4E00-AB01-0A65AD50B8F3}"/>
    <dgm:cxn modelId="{00DB4200-7F04-8349-B55B-939912193479}" type="presParOf" srcId="{426F9026-8AD6-FF46-8F17-2948323676B9}" destId="{E7285045-1E08-D445-862F-B1510E7F8642}" srcOrd="0" destOrd="0" presId="urn:microsoft.com/office/officeart/2005/8/layout/vList5"/>
    <dgm:cxn modelId="{FA79FD64-D64D-984A-B594-137376BC9C63}" type="presParOf" srcId="{E7285045-1E08-D445-862F-B1510E7F8642}" destId="{B6A7DFEB-955A-FC42-85AD-66DB99FFFB1B}" srcOrd="0" destOrd="0" presId="urn:microsoft.com/office/officeart/2005/8/layout/vList5"/>
    <dgm:cxn modelId="{2F585A8A-C44C-2A46-80A4-E4D77DB64D40}" type="presParOf" srcId="{E7285045-1E08-D445-862F-B1510E7F8642}" destId="{9F7F3C54-3BBE-BB43-899B-E2AB556AF738}" srcOrd="1" destOrd="0" presId="urn:microsoft.com/office/officeart/2005/8/layout/vList5"/>
    <dgm:cxn modelId="{C04B036C-6FB4-5E41-AACF-674C64F3ED32}" type="presParOf" srcId="{426F9026-8AD6-FF46-8F17-2948323676B9}" destId="{4393C5EE-B8AD-6A44-9679-EDA64ABC9BDF}" srcOrd="1" destOrd="0" presId="urn:microsoft.com/office/officeart/2005/8/layout/vList5"/>
    <dgm:cxn modelId="{78BB2AB4-6B0F-D246-B0A9-0B745F1A3CE5}" type="presParOf" srcId="{426F9026-8AD6-FF46-8F17-2948323676B9}" destId="{F98361BE-AE23-A84D-85C0-A6E337786393}" srcOrd="2" destOrd="0" presId="urn:microsoft.com/office/officeart/2005/8/layout/vList5"/>
    <dgm:cxn modelId="{65267BA4-41B8-3048-A618-E81EA36FC4EE}" type="presParOf" srcId="{F98361BE-AE23-A84D-85C0-A6E337786393}" destId="{C4A5D2B8-6E7F-D049-B32F-499C9C82298F}" srcOrd="0" destOrd="0" presId="urn:microsoft.com/office/officeart/2005/8/layout/vList5"/>
    <dgm:cxn modelId="{2CFBFFD5-50DE-8A45-A6E2-D86D6730C98F}" type="presParOf" srcId="{F98361BE-AE23-A84D-85C0-A6E337786393}" destId="{2E48DC0D-AFB5-2D4F-9F27-DE764F388549}" srcOrd="1" destOrd="0" presId="urn:microsoft.com/office/officeart/2005/8/layout/vList5"/>
    <dgm:cxn modelId="{CE962E11-F92F-A641-B52F-A9313D8872DA}" type="presParOf" srcId="{426F9026-8AD6-FF46-8F17-2948323676B9}" destId="{C163707E-2930-0540-83CB-7C57D3263971}" srcOrd="3" destOrd="0" presId="urn:microsoft.com/office/officeart/2005/8/layout/vList5"/>
    <dgm:cxn modelId="{6EA540BE-E169-9F48-8781-FE908183EDE3}" type="presParOf" srcId="{426F9026-8AD6-FF46-8F17-2948323676B9}" destId="{A547AF45-4BC1-AC4E-9AC8-53935E1DF822}" srcOrd="4" destOrd="0" presId="urn:microsoft.com/office/officeart/2005/8/layout/vList5"/>
    <dgm:cxn modelId="{C364AFA2-B46D-6F4A-9AEF-AF3C2CBBFC39}" type="presParOf" srcId="{A547AF45-4BC1-AC4E-9AC8-53935E1DF822}" destId="{E3DD7647-B19F-D44A-A520-ABE9D1A3A85D}" srcOrd="0" destOrd="0" presId="urn:microsoft.com/office/officeart/2005/8/layout/vList5"/>
    <dgm:cxn modelId="{B108B6D3-7E3F-804F-98E5-183FA68BFB8E}" type="presParOf" srcId="{A547AF45-4BC1-AC4E-9AC8-53935E1DF822}" destId="{F69D3B77-AD2C-5D45-A086-AE933EC443EE}" srcOrd="1" destOrd="0" presId="urn:microsoft.com/office/officeart/2005/8/layout/vList5"/>
    <dgm:cxn modelId="{2ECBE423-9D98-0842-9E1C-9D061D43CB9E}" type="presParOf" srcId="{426F9026-8AD6-FF46-8F17-2948323676B9}" destId="{19883533-B905-664C-9158-3084FBD32E9A}" srcOrd="5" destOrd="0" presId="urn:microsoft.com/office/officeart/2005/8/layout/vList5"/>
    <dgm:cxn modelId="{C6601880-B335-BF4F-A41F-756BD5F57131}" type="presParOf" srcId="{426F9026-8AD6-FF46-8F17-2948323676B9}" destId="{DEBA9FFC-64A7-BB49-ABBE-2D93AE5489B5}" srcOrd="6" destOrd="0" presId="urn:microsoft.com/office/officeart/2005/8/layout/vList5"/>
    <dgm:cxn modelId="{CA452C0F-292F-7748-8B20-F7CA9B9E3986}" type="presParOf" srcId="{DEBA9FFC-64A7-BB49-ABBE-2D93AE5489B5}" destId="{AE6B7DF7-D483-0642-B7BA-B405082A7FE7}" srcOrd="0" destOrd="0" presId="urn:microsoft.com/office/officeart/2005/8/layout/vList5"/>
    <dgm:cxn modelId="{02391022-E8B4-5747-8407-806AE95A44B0}" type="presParOf" srcId="{DEBA9FFC-64A7-BB49-ABBE-2D93AE5489B5}" destId="{F2D16379-78ED-0649-83F3-8B6C0849DBB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1755C1-2B43-46DB-9198-76C87FBC306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0D3F394-56FD-44B1-A2FA-1FBBF86FBDF2}">
      <dgm:prSet/>
      <dgm:spPr>
        <a:solidFill>
          <a:schemeClr val="tx1">
            <a:lumMod val="95000"/>
            <a:lumOff val="5000"/>
          </a:schemeClr>
        </a:solidFill>
      </dgm:spPr>
      <dgm:t>
        <a:bodyPr/>
        <a:lstStyle/>
        <a:p>
          <a:pPr>
            <a:lnSpc>
              <a:spcPct val="100000"/>
            </a:lnSpc>
          </a:pPr>
          <a:r>
            <a:rPr lang="en-US" b="0" i="0" dirty="0"/>
            <a:t>Model: 100 decision trees voting on outcome </a:t>
          </a:r>
          <a:endParaRPr lang="en-US" dirty="0"/>
        </a:p>
      </dgm:t>
    </dgm:pt>
    <dgm:pt modelId="{DFACA805-FE48-4A99-BCA2-09C42F3E5B8C}" type="parTrans" cxnId="{5B67100B-716F-406C-8310-D60EAFB56029}">
      <dgm:prSet/>
      <dgm:spPr/>
      <dgm:t>
        <a:bodyPr/>
        <a:lstStyle/>
        <a:p>
          <a:endParaRPr lang="en-US"/>
        </a:p>
      </dgm:t>
    </dgm:pt>
    <dgm:pt modelId="{A8ACEA8F-64F6-482D-80E5-0AC7EF7FA66B}" type="sibTrans" cxnId="{5B67100B-716F-406C-8310-D60EAFB56029}">
      <dgm:prSet/>
      <dgm:spPr/>
      <dgm:t>
        <a:bodyPr/>
        <a:lstStyle/>
        <a:p>
          <a:endParaRPr lang="en-US"/>
        </a:p>
      </dgm:t>
    </dgm:pt>
    <dgm:pt modelId="{9AAF73D9-F802-4DC5-9320-890BBF863781}">
      <dgm:prSet/>
      <dgm:spPr>
        <a:solidFill>
          <a:schemeClr val="tx1">
            <a:lumMod val="85000"/>
            <a:lumOff val="15000"/>
          </a:schemeClr>
        </a:solidFill>
      </dgm:spPr>
      <dgm:t>
        <a:bodyPr/>
        <a:lstStyle/>
        <a:p>
          <a:pPr>
            <a:lnSpc>
              <a:spcPct val="100000"/>
            </a:lnSpc>
          </a:pPr>
          <a:r>
            <a:rPr lang="en-US" b="0" i="0"/>
            <a:t>Strengths: Reduces overfitting, ranks importance </a:t>
          </a:r>
          <a:endParaRPr lang="en-US"/>
        </a:p>
      </dgm:t>
    </dgm:pt>
    <dgm:pt modelId="{DD4D5D12-23E2-4E97-9CEE-543DA43FEB6C}" type="parTrans" cxnId="{B65A5AB1-5E44-4F04-9E72-F56F9318C6BD}">
      <dgm:prSet/>
      <dgm:spPr/>
      <dgm:t>
        <a:bodyPr/>
        <a:lstStyle/>
        <a:p>
          <a:endParaRPr lang="en-US"/>
        </a:p>
      </dgm:t>
    </dgm:pt>
    <dgm:pt modelId="{9B7FC9EB-47F5-433E-8EC1-87DF750A70A9}" type="sibTrans" cxnId="{B65A5AB1-5E44-4F04-9E72-F56F9318C6BD}">
      <dgm:prSet/>
      <dgm:spPr/>
      <dgm:t>
        <a:bodyPr/>
        <a:lstStyle/>
        <a:p>
          <a:endParaRPr lang="en-US"/>
        </a:p>
      </dgm:t>
    </dgm:pt>
    <dgm:pt modelId="{C819B151-66F0-4C36-AF15-4E816D4D5CB8}">
      <dgm:prSet/>
      <dgm:spPr>
        <a:solidFill>
          <a:schemeClr val="tx1">
            <a:lumMod val="75000"/>
            <a:lumOff val="25000"/>
          </a:schemeClr>
        </a:solidFill>
      </dgm:spPr>
      <dgm:t>
        <a:bodyPr/>
        <a:lstStyle/>
        <a:p>
          <a:pPr>
            <a:lnSpc>
              <a:spcPct val="100000"/>
            </a:lnSpc>
          </a:pPr>
          <a:r>
            <a:rPr lang="en-US" b="0" i="0"/>
            <a:t>Plots: </a:t>
          </a:r>
          <a:endParaRPr lang="en-US"/>
        </a:p>
      </dgm:t>
    </dgm:pt>
    <dgm:pt modelId="{6F46C627-F74B-4203-9A31-BEA533B091AD}" type="parTrans" cxnId="{270818B8-61D4-4AFE-B16C-5F0E835BD18F}">
      <dgm:prSet/>
      <dgm:spPr/>
      <dgm:t>
        <a:bodyPr/>
        <a:lstStyle/>
        <a:p>
          <a:endParaRPr lang="en-US"/>
        </a:p>
      </dgm:t>
    </dgm:pt>
    <dgm:pt modelId="{CDD90F9C-2BAA-49FB-B411-8608A8751545}" type="sibTrans" cxnId="{270818B8-61D4-4AFE-B16C-5F0E835BD18F}">
      <dgm:prSet/>
      <dgm:spPr/>
      <dgm:t>
        <a:bodyPr/>
        <a:lstStyle/>
        <a:p>
          <a:endParaRPr lang="en-US"/>
        </a:p>
      </dgm:t>
    </dgm:pt>
    <dgm:pt modelId="{6192FD96-EA31-4EE4-AB23-FB1FE4F825DC}">
      <dgm:prSet/>
      <dgm:spPr/>
      <dgm:t>
        <a:bodyPr/>
        <a:lstStyle/>
        <a:p>
          <a:pPr>
            <a:lnSpc>
              <a:spcPct val="100000"/>
            </a:lnSpc>
          </a:pPr>
          <a:r>
            <a:rPr lang="en-US" b="0" i="0"/>
            <a:t>Sorted Feature Importance </a:t>
          </a:r>
          <a:endParaRPr lang="en-US"/>
        </a:p>
      </dgm:t>
    </dgm:pt>
    <dgm:pt modelId="{150A358D-FDC1-4290-86AA-4607F8D2BC24}" type="parTrans" cxnId="{C98C6FEC-EA11-4C9E-85B2-A6FC2C91384F}">
      <dgm:prSet/>
      <dgm:spPr/>
      <dgm:t>
        <a:bodyPr/>
        <a:lstStyle/>
        <a:p>
          <a:endParaRPr lang="en-US"/>
        </a:p>
      </dgm:t>
    </dgm:pt>
    <dgm:pt modelId="{027C4EE6-5425-4783-AEEF-CD10C7A6AA57}" type="sibTrans" cxnId="{C98C6FEC-EA11-4C9E-85B2-A6FC2C91384F}">
      <dgm:prSet/>
      <dgm:spPr/>
      <dgm:t>
        <a:bodyPr/>
        <a:lstStyle/>
        <a:p>
          <a:endParaRPr lang="en-US"/>
        </a:p>
      </dgm:t>
    </dgm:pt>
    <dgm:pt modelId="{7BB578C4-DE94-4C61-AEC7-9BCB8A7D30DE}">
      <dgm:prSet/>
      <dgm:spPr/>
      <dgm:t>
        <a:bodyPr/>
        <a:lstStyle/>
        <a:p>
          <a:pPr>
            <a:lnSpc>
              <a:spcPct val="100000"/>
            </a:lnSpc>
          </a:pPr>
          <a:r>
            <a:rPr lang="en-US" b="0" i="0"/>
            <a:t>Normalized Confusion Matrix </a:t>
          </a:r>
          <a:endParaRPr lang="en-US"/>
        </a:p>
      </dgm:t>
    </dgm:pt>
    <dgm:pt modelId="{430E7EBB-530F-4A92-A438-3BADFCAD36CD}" type="parTrans" cxnId="{E7F1EE15-797E-41DD-A124-639E371F09BF}">
      <dgm:prSet/>
      <dgm:spPr/>
      <dgm:t>
        <a:bodyPr/>
        <a:lstStyle/>
        <a:p>
          <a:endParaRPr lang="en-US"/>
        </a:p>
      </dgm:t>
    </dgm:pt>
    <dgm:pt modelId="{3D6D695D-D015-4998-9C81-B6872ACF4BF2}" type="sibTrans" cxnId="{E7F1EE15-797E-41DD-A124-639E371F09BF}">
      <dgm:prSet/>
      <dgm:spPr/>
      <dgm:t>
        <a:bodyPr/>
        <a:lstStyle/>
        <a:p>
          <a:endParaRPr lang="en-US"/>
        </a:p>
      </dgm:t>
    </dgm:pt>
    <dgm:pt modelId="{E4D06699-60AC-46F8-9A10-858216D0B8E3}">
      <dgm:prSet/>
      <dgm:spPr/>
      <dgm:t>
        <a:bodyPr/>
        <a:lstStyle/>
        <a:p>
          <a:pPr>
            <a:lnSpc>
              <a:spcPct val="100000"/>
            </a:lnSpc>
          </a:pPr>
          <a:r>
            <a:rPr lang="en-US" b="0" i="0" dirty="0"/>
            <a:t>Precision-Recall Curve </a:t>
          </a:r>
          <a:endParaRPr lang="en-US" dirty="0"/>
        </a:p>
      </dgm:t>
    </dgm:pt>
    <dgm:pt modelId="{9B325FA8-95E5-4C16-92DB-B15C0DAE4297}" type="parTrans" cxnId="{C7FA2D28-4CA2-4C72-BE58-910AF1A933D1}">
      <dgm:prSet/>
      <dgm:spPr/>
      <dgm:t>
        <a:bodyPr/>
        <a:lstStyle/>
        <a:p>
          <a:endParaRPr lang="en-US"/>
        </a:p>
      </dgm:t>
    </dgm:pt>
    <dgm:pt modelId="{4242D4D1-FA7C-4E58-88C5-F054582CA598}" type="sibTrans" cxnId="{C7FA2D28-4CA2-4C72-BE58-910AF1A933D1}">
      <dgm:prSet/>
      <dgm:spPr/>
      <dgm:t>
        <a:bodyPr/>
        <a:lstStyle/>
        <a:p>
          <a:endParaRPr lang="en-US"/>
        </a:p>
      </dgm:t>
    </dgm:pt>
    <dgm:pt modelId="{B166A581-EC57-4F42-9C33-D42B3AD00D29}">
      <dgm:prSet/>
      <dgm:spPr/>
      <dgm:t>
        <a:bodyPr/>
        <a:lstStyle/>
        <a:p>
          <a:pPr>
            <a:lnSpc>
              <a:spcPct val="100000"/>
            </a:lnSpc>
          </a:pPr>
          <a:r>
            <a:rPr lang="en-US" b="0" i="0"/>
            <a:t>Predicted Probability Distribution </a:t>
          </a:r>
          <a:endParaRPr lang="en-US"/>
        </a:p>
      </dgm:t>
    </dgm:pt>
    <dgm:pt modelId="{1DBA0791-4A48-4D1E-AB87-791BEFB1C510}" type="parTrans" cxnId="{FE5A0F8D-C71B-4C76-8930-9300BCD6DA99}">
      <dgm:prSet/>
      <dgm:spPr/>
      <dgm:t>
        <a:bodyPr/>
        <a:lstStyle/>
        <a:p>
          <a:endParaRPr lang="en-US"/>
        </a:p>
      </dgm:t>
    </dgm:pt>
    <dgm:pt modelId="{D4F107BE-4520-4E75-A27F-81F1266116B5}" type="sibTrans" cxnId="{FE5A0F8D-C71B-4C76-8930-9300BCD6DA99}">
      <dgm:prSet/>
      <dgm:spPr/>
      <dgm:t>
        <a:bodyPr/>
        <a:lstStyle/>
        <a:p>
          <a:endParaRPr lang="en-US"/>
        </a:p>
      </dgm:t>
    </dgm:pt>
    <dgm:pt modelId="{9E9FA817-885E-4C89-9D58-2192A5658370}">
      <dgm:prSet/>
      <dgm:spPr/>
      <dgm:t>
        <a:bodyPr/>
        <a:lstStyle/>
        <a:p>
          <a:pPr>
            <a:lnSpc>
              <a:spcPct val="100000"/>
            </a:lnSpc>
          </a:pPr>
          <a:r>
            <a:rPr lang="en-US" b="0" i="0" dirty="0"/>
            <a:t>t-SNE Plot </a:t>
          </a:r>
          <a:endParaRPr lang="en-US" dirty="0"/>
        </a:p>
      </dgm:t>
    </dgm:pt>
    <dgm:pt modelId="{03FD96D0-22B0-4739-9DDC-341139E9585B}" type="parTrans" cxnId="{DA5BF5B5-1B9B-48D3-8648-4EF1411BA15E}">
      <dgm:prSet/>
      <dgm:spPr/>
      <dgm:t>
        <a:bodyPr/>
        <a:lstStyle/>
        <a:p>
          <a:endParaRPr lang="en-US"/>
        </a:p>
      </dgm:t>
    </dgm:pt>
    <dgm:pt modelId="{1CEB94D1-C695-4EA8-8957-F19B92A42767}" type="sibTrans" cxnId="{DA5BF5B5-1B9B-48D3-8648-4EF1411BA15E}">
      <dgm:prSet/>
      <dgm:spPr/>
      <dgm:t>
        <a:bodyPr/>
        <a:lstStyle/>
        <a:p>
          <a:endParaRPr lang="en-US"/>
        </a:p>
      </dgm:t>
    </dgm:pt>
    <dgm:pt modelId="{D4FD693F-62F2-4B8A-926A-83264064A90D}">
      <dgm:prSet/>
      <dgm:spPr/>
      <dgm:t>
        <a:bodyPr/>
        <a:lstStyle/>
        <a:p>
          <a:pPr>
            <a:lnSpc>
              <a:spcPct val="100000"/>
            </a:lnSpc>
          </a:pPr>
          <a:r>
            <a:rPr lang="en-US" b="0" i="0"/>
            <a:t>2D Density Plot</a:t>
          </a:r>
          <a:endParaRPr lang="en-US"/>
        </a:p>
      </dgm:t>
    </dgm:pt>
    <dgm:pt modelId="{7506F683-BBBB-428C-A464-0AB805830DCB}" type="parTrans" cxnId="{0DF75D5A-8FAC-499F-B8B9-09FFE571BE6E}">
      <dgm:prSet/>
      <dgm:spPr/>
      <dgm:t>
        <a:bodyPr/>
        <a:lstStyle/>
        <a:p>
          <a:endParaRPr lang="en-US"/>
        </a:p>
      </dgm:t>
    </dgm:pt>
    <dgm:pt modelId="{5CF7C64D-D711-4F3E-9B0B-EC3AA2091014}" type="sibTrans" cxnId="{0DF75D5A-8FAC-499F-B8B9-09FFE571BE6E}">
      <dgm:prSet/>
      <dgm:spPr/>
      <dgm:t>
        <a:bodyPr/>
        <a:lstStyle/>
        <a:p>
          <a:endParaRPr lang="en-US"/>
        </a:p>
      </dgm:t>
    </dgm:pt>
    <dgm:pt modelId="{FDFF2D2A-3544-4C15-B068-E8291A302382}">
      <dgm:prSet/>
      <dgm:spPr>
        <a:solidFill>
          <a:schemeClr val="tx1">
            <a:lumMod val="65000"/>
            <a:lumOff val="35000"/>
          </a:schemeClr>
        </a:solidFill>
      </dgm:spPr>
      <dgm:t>
        <a:bodyPr/>
        <a:lstStyle/>
        <a:p>
          <a:pPr>
            <a:lnSpc>
              <a:spcPct val="100000"/>
            </a:lnSpc>
          </a:pPr>
          <a:r>
            <a:rPr lang="en-US" b="0" i="0"/>
            <a:t>Purpose: Learn model behavior</a:t>
          </a:r>
          <a:endParaRPr lang="en-US"/>
        </a:p>
      </dgm:t>
    </dgm:pt>
    <dgm:pt modelId="{63AB29F2-3C17-42B0-9ADD-A99C8C3416ED}" type="parTrans" cxnId="{4CC6AA08-3A54-427D-B168-2EEDF3E80854}">
      <dgm:prSet/>
      <dgm:spPr/>
      <dgm:t>
        <a:bodyPr/>
        <a:lstStyle/>
        <a:p>
          <a:endParaRPr lang="en-US"/>
        </a:p>
      </dgm:t>
    </dgm:pt>
    <dgm:pt modelId="{7F76FB3D-A683-48EC-88B9-B8395234174E}" type="sibTrans" cxnId="{4CC6AA08-3A54-427D-B168-2EEDF3E80854}">
      <dgm:prSet/>
      <dgm:spPr/>
      <dgm:t>
        <a:bodyPr/>
        <a:lstStyle/>
        <a:p>
          <a:endParaRPr lang="en-US"/>
        </a:p>
      </dgm:t>
    </dgm:pt>
    <dgm:pt modelId="{42975C3F-01A7-824D-BEA6-E2B2B32A649D}" type="pres">
      <dgm:prSet presAssocID="{BD1755C1-2B43-46DB-9198-76C87FBC3062}" presName="linear" presStyleCnt="0">
        <dgm:presLayoutVars>
          <dgm:animLvl val="lvl"/>
          <dgm:resizeHandles val="exact"/>
        </dgm:presLayoutVars>
      </dgm:prSet>
      <dgm:spPr/>
    </dgm:pt>
    <dgm:pt modelId="{8CCA766A-659C-3543-B453-E6E5DA98AD24}" type="pres">
      <dgm:prSet presAssocID="{A0D3F394-56FD-44B1-A2FA-1FBBF86FBDF2}" presName="parentText" presStyleLbl="node1" presStyleIdx="0" presStyleCnt="4">
        <dgm:presLayoutVars>
          <dgm:chMax val="0"/>
          <dgm:bulletEnabled val="1"/>
        </dgm:presLayoutVars>
      </dgm:prSet>
      <dgm:spPr/>
    </dgm:pt>
    <dgm:pt modelId="{818B7C98-828C-994C-A08F-F74401934CD3}" type="pres">
      <dgm:prSet presAssocID="{A8ACEA8F-64F6-482D-80E5-0AC7EF7FA66B}" presName="spacer" presStyleCnt="0"/>
      <dgm:spPr/>
    </dgm:pt>
    <dgm:pt modelId="{7169A348-7896-734C-9AC9-31D0A1880738}" type="pres">
      <dgm:prSet presAssocID="{9AAF73D9-F802-4DC5-9320-890BBF863781}" presName="parentText" presStyleLbl="node1" presStyleIdx="1" presStyleCnt="4">
        <dgm:presLayoutVars>
          <dgm:chMax val="0"/>
          <dgm:bulletEnabled val="1"/>
        </dgm:presLayoutVars>
      </dgm:prSet>
      <dgm:spPr/>
    </dgm:pt>
    <dgm:pt modelId="{9F9682A6-66B6-1946-8C4C-BE1B368485A4}" type="pres">
      <dgm:prSet presAssocID="{9B7FC9EB-47F5-433E-8EC1-87DF750A70A9}" presName="spacer" presStyleCnt="0"/>
      <dgm:spPr/>
    </dgm:pt>
    <dgm:pt modelId="{D0180285-FE86-C646-ADED-577ACBC646E8}" type="pres">
      <dgm:prSet presAssocID="{C819B151-66F0-4C36-AF15-4E816D4D5CB8}" presName="parentText" presStyleLbl="node1" presStyleIdx="2" presStyleCnt="4">
        <dgm:presLayoutVars>
          <dgm:chMax val="0"/>
          <dgm:bulletEnabled val="1"/>
        </dgm:presLayoutVars>
      </dgm:prSet>
      <dgm:spPr/>
    </dgm:pt>
    <dgm:pt modelId="{E112EAEB-02C0-F948-B8E3-EF7693D597CE}" type="pres">
      <dgm:prSet presAssocID="{C819B151-66F0-4C36-AF15-4E816D4D5CB8}" presName="childText" presStyleLbl="revTx" presStyleIdx="0" presStyleCnt="1">
        <dgm:presLayoutVars>
          <dgm:bulletEnabled val="1"/>
        </dgm:presLayoutVars>
      </dgm:prSet>
      <dgm:spPr/>
    </dgm:pt>
    <dgm:pt modelId="{701E4C02-FD9D-864E-819D-FBB51AD27D7B}" type="pres">
      <dgm:prSet presAssocID="{FDFF2D2A-3544-4C15-B068-E8291A302382}" presName="parentText" presStyleLbl="node1" presStyleIdx="3" presStyleCnt="4">
        <dgm:presLayoutVars>
          <dgm:chMax val="0"/>
          <dgm:bulletEnabled val="1"/>
        </dgm:presLayoutVars>
      </dgm:prSet>
      <dgm:spPr/>
    </dgm:pt>
  </dgm:ptLst>
  <dgm:cxnLst>
    <dgm:cxn modelId="{662DEF03-689C-8049-BF7F-445D32FB9E8C}" type="presOf" srcId="{BD1755C1-2B43-46DB-9198-76C87FBC3062}" destId="{42975C3F-01A7-824D-BEA6-E2B2B32A649D}" srcOrd="0" destOrd="0" presId="urn:microsoft.com/office/officeart/2005/8/layout/vList2"/>
    <dgm:cxn modelId="{D67F8006-D02E-AC4A-A84E-21D91563230C}" type="presOf" srcId="{D4FD693F-62F2-4B8A-926A-83264064A90D}" destId="{E112EAEB-02C0-F948-B8E3-EF7693D597CE}" srcOrd="0" destOrd="5" presId="urn:microsoft.com/office/officeart/2005/8/layout/vList2"/>
    <dgm:cxn modelId="{4CC6AA08-3A54-427D-B168-2EEDF3E80854}" srcId="{BD1755C1-2B43-46DB-9198-76C87FBC3062}" destId="{FDFF2D2A-3544-4C15-B068-E8291A302382}" srcOrd="3" destOrd="0" parTransId="{63AB29F2-3C17-42B0-9ADD-A99C8C3416ED}" sibTransId="{7F76FB3D-A683-48EC-88B9-B8395234174E}"/>
    <dgm:cxn modelId="{5B67100B-716F-406C-8310-D60EAFB56029}" srcId="{BD1755C1-2B43-46DB-9198-76C87FBC3062}" destId="{A0D3F394-56FD-44B1-A2FA-1FBBF86FBDF2}" srcOrd="0" destOrd="0" parTransId="{DFACA805-FE48-4A99-BCA2-09C42F3E5B8C}" sibTransId="{A8ACEA8F-64F6-482D-80E5-0AC7EF7FA66B}"/>
    <dgm:cxn modelId="{E7F1EE15-797E-41DD-A124-639E371F09BF}" srcId="{C819B151-66F0-4C36-AF15-4E816D4D5CB8}" destId="{7BB578C4-DE94-4C61-AEC7-9BCB8A7D30DE}" srcOrd="1" destOrd="0" parTransId="{430E7EBB-530F-4A92-A438-3BADFCAD36CD}" sibTransId="{3D6D695D-D015-4998-9C81-B6872ACF4BF2}"/>
    <dgm:cxn modelId="{EBF21026-7800-EC40-B1EB-DC0681F58ABE}" type="presOf" srcId="{FDFF2D2A-3544-4C15-B068-E8291A302382}" destId="{701E4C02-FD9D-864E-819D-FBB51AD27D7B}" srcOrd="0" destOrd="0" presId="urn:microsoft.com/office/officeart/2005/8/layout/vList2"/>
    <dgm:cxn modelId="{FD2C4426-F05D-6B41-A6B2-AB4728CF2EE4}" type="presOf" srcId="{C819B151-66F0-4C36-AF15-4E816D4D5CB8}" destId="{D0180285-FE86-C646-ADED-577ACBC646E8}" srcOrd="0" destOrd="0" presId="urn:microsoft.com/office/officeart/2005/8/layout/vList2"/>
    <dgm:cxn modelId="{C7FA2D28-4CA2-4C72-BE58-910AF1A933D1}" srcId="{C819B151-66F0-4C36-AF15-4E816D4D5CB8}" destId="{E4D06699-60AC-46F8-9A10-858216D0B8E3}" srcOrd="2" destOrd="0" parTransId="{9B325FA8-95E5-4C16-92DB-B15C0DAE4297}" sibTransId="{4242D4D1-FA7C-4E58-88C5-F054582CA598}"/>
    <dgm:cxn modelId="{0DF75D5A-8FAC-499F-B8B9-09FFE571BE6E}" srcId="{C819B151-66F0-4C36-AF15-4E816D4D5CB8}" destId="{D4FD693F-62F2-4B8A-926A-83264064A90D}" srcOrd="5" destOrd="0" parTransId="{7506F683-BBBB-428C-A464-0AB805830DCB}" sibTransId="{5CF7C64D-D711-4F3E-9B0B-EC3AA2091014}"/>
    <dgm:cxn modelId="{B98F725E-4E65-3D42-98D7-7DD8EC6933EF}" type="presOf" srcId="{6192FD96-EA31-4EE4-AB23-FB1FE4F825DC}" destId="{E112EAEB-02C0-F948-B8E3-EF7693D597CE}" srcOrd="0" destOrd="0" presId="urn:microsoft.com/office/officeart/2005/8/layout/vList2"/>
    <dgm:cxn modelId="{CC095965-DA8D-C44F-9F9B-55119D81BAFA}" type="presOf" srcId="{E4D06699-60AC-46F8-9A10-858216D0B8E3}" destId="{E112EAEB-02C0-F948-B8E3-EF7693D597CE}" srcOrd="0" destOrd="2" presId="urn:microsoft.com/office/officeart/2005/8/layout/vList2"/>
    <dgm:cxn modelId="{752DBA83-DFAE-5A40-9311-CC9A9827D0E9}" type="presOf" srcId="{B166A581-EC57-4F42-9C33-D42B3AD00D29}" destId="{E112EAEB-02C0-F948-B8E3-EF7693D597CE}" srcOrd="0" destOrd="3" presId="urn:microsoft.com/office/officeart/2005/8/layout/vList2"/>
    <dgm:cxn modelId="{FE5A0F8D-C71B-4C76-8930-9300BCD6DA99}" srcId="{C819B151-66F0-4C36-AF15-4E816D4D5CB8}" destId="{B166A581-EC57-4F42-9C33-D42B3AD00D29}" srcOrd="3" destOrd="0" parTransId="{1DBA0791-4A48-4D1E-AB87-791BEFB1C510}" sibTransId="{D4F107BE-4520-4E75-A27F-81F1266116B5}"/>
    <dgm:cxn modelId="{FE6FA4A2-0346-644A-96E8-D441243EFDEE}" type="presOf" srcId="{7BB578C4-DE94-4C61-AEC7-9BCB8A7D30DE}" destId="{E112EAEB-02C0-F948-B8E3-EF7693D597CE}" srcOrd="0" destOrd="1" presId="urn:microsoft.com/office/officeart/2005/8/layout/vList2"/>
    <dgm:cxn modelId="{B65A5AB1-5E44-4F04-9E72-F56F9318C6BD}" srcId="{BD1755C1-2B43-46DB-9198-76C87FBC3062}" destId="{9AAF73D9-F802-4DC5-9320-890BBF863781}" srcOrd="1" destOrd="0" parTransId="{DD4D5D12-23E2-4E97-9CEE-543DA43FEB6C}" sibTransId="{9B7FC9EB-47F5-433E-8EC1-87DF750A70A9}"/>
    <dgm:cxn modelId="{DA5BF5B5-1B9B-48D3-8648-4EF1411BA15E}" srcId="{C819B151-66F0-4C36-AF15-4E816D4D5CB8}" destId="{9E9FA817-885E-4C89-9D58-2192A5658370}" srcOrd="4" destOrd="0" parTransId="{03FD96D0-22B0-4739-9DDC-341139E9585B}" sibTransId="{1CEB94D1-C695-4EA8-8957-F19B92A42767}"/>
    <dgm:cxn modelId="{415CA9B6-D54F-4C4D-86FB-E47D13815CB8}" type="presOf" srcId="{A0D3F394-56FD-44B1-A2FA-1FBBF86FBDF2}" destId="{8CCA766A-659C-3543-B453-E6E5DA98AD24}" srcOrd="0" destOrd="0" presId="urn:microsoft.com/office/officeart/2005/8/layout/vList2"/>
    <dgm:cxn modelId="{270818B8-61D4-4AFE-B16C-5F0E835BD18F}" srcId="{BD1755C1-2B43-46DB-9198-76C87FBC3062}" destId="{C819B151-66F0-4C36-AF15-4E816D4D5CB8}" srcOrd="2" destOrd="0" parTransId="{6F46C627-F74B-4203-9A31-BEA533B091AD}" sibTransId="{CDD90F9C-2BAA-49FB-B411-8608A8751545}"/>
    <dgm:cxn modelId="{C98C6FEC-EA11-4C9E-85B2-A6FC2C91384F}" srcId="{C819B151-66F0-4C36-AF15-4E816D4D5CB8}" destId="{6192FD96-EA31-4EE4-AB23-FB1FE4F825DC}" srcOrd="0" destOrd="0" parTransId="{150A358D-FDC1-4290-86AA-4607F8D2BC24}" sibTransId="{027C4EE6-5425-4783-AEEF-CD10C7A6AA57}"/>
    <dgm:cxn modelId="{705064F2-FB6D-3E4E-BDC3-E6D02874AFBE}" type="presOf" srcId="{9AAF73D9-F802-4DC5-9320-890BBF863781}" destId="{7169A348-7896-734C-9AC9-31D0A1880738}" srcOrd="0" destOrd="0" presId="urn:microsoft.com/office/officeart/2005/8/layout/vList2"/>
    <dgm:cxn modelId="{A386FEF5-AB33-6A4C-8C6A-DBB4E70A7C09}" type="presOf" srcId="{9E9FA817-885E-4C89-9D58-2192A5658370}" destId="{E112EAEB-02C0-F948-B8E3-EF7693D597CE}" srcOrd="0" destOrd="4" presId="urn:microsoft.com/office/officeart/2005/8/layout/vList2"/>
    <dgm:cxn modelId="{3E3FC75D-08AB-4B46-9E62-1555C110A804}" type="presParOf" srcId="{42975C3F-01A7-824D-BEA6-E2B2B32A649D}" destId="{8CCA766A-659C-3543-B453-E6E5DA98AD24}" srcOrd="0" destOrd="0" presId="urn:microsoft.com/office/officeart/2005/8/layout/vList2"/>
    <dgm:cxn modelId="{B422ABFF-4A34-C142-8804-F95B17B31EB8}" type="presParOf" srcId="{42975C3F-01A7-824D-BEA6-E2B2B32A649D}" destId="{818B7C98-828C-994C-A08F-F74401934CD3}" srcOrd="1" destOrd="0" presId="urn:microsoft.com/office/officeart/2005/8/layout/vList2"/>
    <dgm:cxn modelId="{FB44EF78-DC46-AE48-A2E7-5EC39040AF65}" type="presParOf" srcId="{42975C3F-01A7-824D-BEA6-E2B2B32A649D}" destId="{7169A348-7896-734C-9AC9-31D0A1880738}" srcOrd="2" destOrd="0" presId="urn:microsoft.com/office/officeart/2005/8/layout/vList2"/>
    <dgm:cxn modelId="{BB63F77E-6C55-2042-9156-213AC24F5383}" type="presParOf" srcId="{42975C3F-01A7-824D-BEA6-E2B2B32A649D}" destId="{9F9682A6-66B6-1946-8C4C-BE1B368485A4}" srcOrd="3" destOrd="0" presId="urn:microsoft.com/office/officeart/2005/8/layout/vList2"/>
    <dgm:cxn modelId="{4DAFD2B6-782F-9644-8546-A7E6528F0D0E}" type="presParOf" srcId="{42975C3F-01A7-824D-BEA6-E2B2B32A649D}" destId="{D0180285-FE86-C646-ADED-577ACBC646E8}" srcOrd="4" destOrd="0" presId="urn:microsoft.com/office/officeart/2005/8/layout/vList2"/>
    <dgm:cxn modelId="{E47DBFAC-5853-4348-B21E-556BD28115B5}" type="presParOf" srcId="{42975C3F-01A7-824D-BEA6-E2B2B32A649D}" destId="{E112EAEB-02C0-F948-B8E3-EF7693D597CE}" srcOrd="5" destOrd="0" presId="urn:microsoft.com/office/officeart/2005/8/layout/vList2"/>
    <dgm:cxn modelId="{F185DCDA-81F7-8B44-9300-8BC28BC53A3E}" type="presParOf" srcId="{42975C3F-01A7-824D-BEA6-E2B2B32A649D}" destId="{701E4C02-FD9D-864E-819D-FBB51AD27D7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1CDDD3-A28E-4099-BCC6-5165E8CE315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6AE70EE-05AC-42A2-9D58-D2DD209876D2}">
      <dgm:prSet/>
      <dgm:spPr>
        <a:solidFill>
          <a:schemeClr val="tx1">
            <a:lumMod val="95000"/>
            <a:lumOff val="5000"/>
          </a:schemeClr>
        </a:solidFill>
      </dgm:spPr>
      <dgm:t>
        <a:bodyPr/>
        <a:lstStyle/>
        <a:p>
          <a:r>
            <a:rPr lang="en-US" b="0" i="0"/>
            <a:t>Loaded MIMIC-III demo data </a:t>
          </a:r>
          <a:endParaRPr lang="en-US"/>
        </a:p>
      </dgm:t>
    </dgm:pt>
    <dgm:pt modelId="{87361A16-B8AE-45A4-A6E8-741C0DDE33EC}" type="parTrans" cxnId="{027587AB-8F80-4826-B705-8E5DFF3BAC67}">
      <dgm:prSet/>
      <dgm:spPr/>
      <dgm:t>
        <a:bodyPr/>
        <a:lstStyle/>
        <a:p>
          <a:endParaRPr lang="en-US"/>
        </a:p>
      </dgm:t>
    </dgm:pt>
    <dgm:pt modelId="{707BCF7C-C40F-4954-BCFB-E645818E1632}" type="sibTrans" cxnId="{027587AB-8F80-4826-B705-8E5DFF3BAC67}">
      <dgm:prSet/>
      <dgm:spPr/>
      <dgm:t>
        <a:bodyPr/>
        <a:lstStyle/>
        <a:p>
          <a:endParaRPr lang="en-US"/>
        </a:p>
      </dgm:t>
    </dgm:pt>
    <dgm:pt modelId="{BE552B88-8D78-48BB-88C8-08E0E5065B8E}">
      <dgm:prSet/>
      <dgm:spPr>
        <a:solidFill>
          <a:schemeClr val="tx1">
            <a:lumMod val="85000"/>
            <a:lumOff val="15000"/>
          </a:schemeClr>
        </a:solidFill>
      </dgm:spPr>
      <dgm:t>
        <a:bodyPr/>
        <a:lstStyle/>
        <a:p>
          <a:r>
            <a:rPr lang="en-US" b="0" i="0"/>
            <a:t>Visualized liver features </a:t>
          </a:r>
          <a:endParaRPr lang="en-US"/>
        </a:p>
      </dgm:t>
    </dgm:pt>
    <dgm:pt modelId="{AE473243-222E-4AFA-8D6D-6DC8122BCBCB}" type="parTrans" cxnId="{721A326C-5EF6-49BC-9AB6-ADE413F01066}">
      <dgm:prSet/>
      <dgm:spPr/>
      <dgm:t>
        <a:bodyPr/>
        <a:lstStyle/>
        <a:p>
          <a:endParaRPr lang="en-US"/>
        </a:p>
      </dgm:t>
    </dgm:pt>
    <dgm:pt modelId="{8BB4AB95-8277-4F5D-9AAB-AE4E7C861ADC}" type="sibTrans" cxnId="{721A326C-5EF6-49BC-9AB6-ADE413F01066}">
      <dgm:prSet/>
      <dgm:spPr/>
      <dgm:t>
        <a:bodyPr/>
        <a:lstStyle/>
        <a:p>
          <a:endParaRPr lang="en-US"/>
        </a:p>
      </dgm:t>
    </dgm:pt>
    <dgm:pt modelId="{9B4FCA26-87CC-409C-B3F6-A7C6DFCFEA87}">
      <dgm:prSet/>
      <dgm:spPr>
        <a:solidFill>
          <a:schemeClr val="tx1">
            <a:lumMod val="75000"/>
            <a:lumOff val="25000"/>
          </a:schemeClr>
        </a:solidFill>
      </dgm:spPr>
      <dgm:t>
        <a:bodyPr/>
        <a:lstStyle/>
        <a:p>
          <a:r>
            <a:rPr lang="en-US" b="0" i="0"/>
            <a:t>Built and evaluated Random Forest model </a:t>
          </a:r>
          <a:endParaRPr lang="en-US"/>
        </a:p>
      </dgm:t>
    </dgm:pt>
    <dgm:pt modelId="{73794B08-6F4D-458B-8B9A-298830DE7B27}" type="parTrans" cxnId="{E90C81FF-7439-4053-93AA-7A1BFFF2BE9D}">
      <dgm:prSet/>
      <dgm:spPr/>
      <dgm:t>
        <a:bodyPr/>
        <a:lstStyle/>
        <a:p>
          <a:endParaRPr lang="en-US"/>
        </a:p>
      </dgm:t>
    </dgm:pt>
    <dgm:pt modelId="{C1DD4D61-C847-47C4-A3B9-D7A769F2E161}" type="sibTrans" cxnId="{E90C81FF-7439-4053-93AA-7A1BFFF2BE9D}">
      <dgm:prSet/>
      <dgm:spPr/>
      <dgm:t>
        <a:bodyPr/>
        <a:lstStyle/>
        <a:p>
          <a:endParaRPr lang="en-US"/>
        </a:p>
      </dgm:t>
    </dgm:pt>
    <dgm:pt modelId="{0E87D3D2-4DB0-4832-A1B9-F2033F6F436F}">
      <dgm:prSet/>
      <dgm:spPr>
        <a:solidFill>
          <a:schemeClr val="tx1">
            <a:lumMod val="65000"/>
            <a:lumOff val="35000"/>
          </a:schemeClr>
        </a:solidFill>
      </dgm:spPr>
      <dgm:t>
        <a:bodyPr/>
        <a:lstStyle/>
        <a:p>
          <a:r>
            <a:rPr lang="en-US" b="0" i="0"/>
            <a:t>Compared predictions to actual cases </a:t>
          </a:r>
          <a:endParaRPr lang="en-US"/>
        </a:p>
      </dgm:t>
    </dgm:pt>
    <dgm:pt modelId="{55332110-0936-407D-80B3-51D570E7D589}" type="parTrans" cxnId="{4592B3BB-229D-4E05-AE48-D29952112DA5}">
      <dgm:prSet/>
      <dgm:spPr/>
      <dgm:t>
        <a:bodyPr/>
        <a:lstStyle/>
        <a:p>
          <a:endParaRPr lang="en-US"/>
        </a:p>
      </dgm:t>
    </dgm:pt>
    <dgm:pt modelId="{080E543A-8135-4A22-820E-9693C0093620}" type="sibTrans" cxnId="{4592B3BB-229D-4E05-AE48-D29952112DA5}">
      <dgm:prSet/>
      <dgm:spPr/>
      <dgm:t>
        <a:bodyPr/>
        <a:lstStyle/>
        <a:p>
          <a:endParaRPr lang="en-US"/>
        </a:p>
      </dgm:t>
    </dgm:pt>
    <dgm:pt modelId="{B6A43E9B-D4CA-4DEB-B196-E5BF163BD5B3}">
      <dgm:prSet/>
      <dgm:spPr>
        <a:solidFill>
          <a:schemeClr val="tx1">
            <a:lumMod val="50000"/>
            <a:lumOff val="50000"/>
          </a:schemeClr>
        </a:solidFill>
      </dgm:spPr>
      <dgm:t>
        <a:bodyPr/>
        <a:lstStyle/>
        <a:p>
          <a:r>
            <a:rPr lang="en-US" b="0" i="0"/>
            <a:t>Takeaway: ML can spot liver failure risk </a:t>
          </a:r>
          <a:endParaRPr lang="en-US"/>
        </a:p>
      </dgm:t>
    </dgm:pt>
    <dgm:pt modelId="{29DAD343-AF17-41A9-B1A0-D2124DC74611}" type="parTrans" cxnId="{B8AE6D48-0FE0-4894-9DE8-4EE982914959}">
      <dgm:prSet/>
      <dgm:spPr/>
      <dgm:t>
        <a:bodyPr/>
        <a:lstStyle/>
        <a:p>
          <a:endParaRPr lang="en-US"/>
        </a:p>
      </dgm:t>
    </dgm:pt>
    <dgm:pt modelId="{F9BEC099-F26D-4581-89EC-0B20F3DFDEC7}" type="sibTrans" cxnId="{B8AE6D48-0FE0-4894-9DE8-4EE982914959}">
      <dgm:prSet/>
      <dgm:spPr/>
      <dgm:t>
        <a:bodyPr/>
        <a:lstStyle/>
        <a:p>
          <a:endParaRPr lang="en-US"/>
        </a:p>
      </dgm:t>
    </dgm:pt>
    <dgm:pt modelId="{35A5A00C-F752-47C7-A4EC-49A54FF657C7}">
      <dgm:prSet/>
      <dgm:spPr>
        <a:solidFill>
          <a:schemeClr val="bg1">
            <a:lumMod val="50000"/>
          </a:schemeClr>
        </a:solidFill>
      </dgm:spPr>
      <dgm:t>
        <a:bodyPr/>
        <a:lstStyle/>
        <a:p>
          <a:r>
            <a:rPr lang="en-US" b="0" i="0" dirty="0"/>
            <a:t>Next Steps: </a:t>
          </a:r>
          <a:endParaRPr lang="en-US" dirty="0"/>
        </a:p>
      </dgm:t>
    </dgm:pt>
    <dgm:pt modelId="{4E98B864-7E09-491B-9F55-11C1A53ADF87}" type="parTrans" cxnId="{87DC3DF8-DB52-4EF6-AEB8-43BB0C298B1C}">
      <dgm:prSet/>
      <dgm:spPr/>
      <dgm:t>
        <a:bodyPr/>
        <a:lstStyle/>
        <a:p>
          <a:endParaRPr lang="en-US"/>
        </a:p>
      </dgm:t>
    </dgm:pt>
    <dgm:pt modelId="{0F3CE8C9-813D-496A-95C8-376C81CF5B46}" type="sibTrans" cxnId="{87DC3DF8-DB52-4EF6-AEB8-43BB0C298B1C}">
      <dgm:prSet/>
      <dgm:spPr/>
      <dgm:t>
        <a:bodyPr/>
        <a:lstStyle/>
        <a:p>
          <a:endParaRPr lang="en-US"/>
        </a:p>
      </dgm:t>
    </dgm:pt>
    <dgm:pt modelId="{0033B1E3-1A4A-4B88-90B6-88A35477F635}">
      <dgm:prSet/>
      <dgm:spPr/>
      <dgm:t>
        <a:bodyPr/>
        <a:lstStyle/>
        <a:p>
          <a:r>
            <a:rPr lang="en-US" b="0" i="0" dirty="0"/>
            <a:t>Investigate missing data </a:t>
          </a:r>
          <a:endParaRPr lang="en-US" dirty="0"/>
        </a:p>
      </dgm:t>
    </dgm:pt>
    <dgm:pt modelId="{B6C6E1A2-0E61-4973-B6E1-0757D87D4CDF}" type="parTrans" cxnId="{4D7C864A-B4A9-41E6-9CC4-D876E5B28367}">
      <dgm:prSet/>
      <dgm:spPr/>
      <dgm:t>
        <a:bodyPr/>
        <a:lstStyle/>
        <a:p>
          <a:endParaRPr lang="en-US"/>
        </a:p>
      </dgm:t>
    </dgm:pt>
    <dgm:pt modelId="{D2C45F3D-1C99-43A4-AB4D-6B0CE9728991}" type="sibTrans" cxnId="{4D7C864A-B4A9-41E6-9CC4-D876E5B28367}">
      <dgm:prSet/>
      <dgm:spPr/>
      <dgm:t>
        <a:bodyPr/>
        <a:lstStyle/>
        <a:p>
          <a:endParaRPr lang="en-US"/>
        </a:p>
      </dgm:t>
    </dgm:pt>
    <dgm:pt modelId="{53B887DA-1A93-442B-8D8F-2C48C1E5FB79}">
      <dgm:prSet/>
      <dgm:spPr/>
      <dgm:t>
        <a:bodyPr/>
        <a:lstStyle/>
        <a:p>
          <a:r>
            <a:rPr lang="en-US" b="0" i="0" dirty="0"/>
            <a:t>Add time-series analysis </a:t>
          </a:r>
          <a:endParaRPr lang="en-US" dirty="0"/>
        </a:p>
      </dgm:t>
    </dgm:pt>
    <dgm:pt modelId="{EBFDBC82-04F4-4CA4-9D12-64CE5AC4ED0B}" type="sibTrans" cxnId="{CE548E3C-E287-482C-9AB9-1A7B149DBB6E}">
      <dgm:prSet/>
      <dgm:spPr/>
      <dgm:t>
        <a:bodyPr/>
        <a:lstStyle/>
        <a:p>
          <a:endParaRPr lang="en-US"/>
        </a:p>
      </dgm:t>
    </dgm:pt>
    <dgm:pt modelId="{016D2F7D-6431-40D6-A6A3-5B1AEDE75702}" type="parTrans" cxnId="{CE548E3C-E287-482C-9AB9-1A7B149DBB6E}">
      <dgm:prSet/>
      <dgm:spPr/>
      <dgm:t>
        <a:bodyPr/>
        <a:lstStyle/>
        <a:p>
          <a:endParaRPr lang="en-US"/>
        </a:p>
      </dgm:t>
    </dgm:pt>
    <dgm:pt modelId="{7CE617C4-ED79-4BF2-94F8-EB95DAEB8CEE}">
      <dgm:prSet/>
      <dgm:spPr/>
      <dgm:t>
        <a:bodyPr/>
        <a:lstStyle/>
        <a:p>
          <a:r>
            <a:rPr lang="en-US" b="0" i="0" dirty="0"/>
            <a:t>Try neural network </a:t>
          </a:r>
          <a:endParaRPr lang="en-US" dirty="0"/>
        </a:p>
      </dgm:t>
    </dgm:pt>
    <dgm:pt modelId="{6D6DA602-A285-4945-8509-810E9F4E8FC7}" type="sibTrans" cxnId="{53CFF7A0-9573-4331-881F-F2760CE93C2F}">
      <dgm:prSet/>
      <dgm:spPr/>
      <dgm:t>
        <a:bodyPr/>
        <a:lstStyle/>
        <a:p>
          <a:endParaRPr lang="en-US"/>
        </a:p>
      </dgm:t>
    </dgm:pt>
    <dgm:pt modelId="{B61A5745-4C5A-481D-97F2-484E94D5562C}" type="parTrans" cxnId="{53CFF7A0-9573-4331-881F-F2760CE93C2F}">
      <dgm:prSet/>
      <dgm:spPr/>
      <dgm:t>
        <a:bodyPr/>
        <a:lstStyle/>
        <a:p>
          <a:endParaRPr lang="en-US"/>
        </a:p>
      </dgm:t>
    </dgm:pt>
    <dgm:pt modelId="{F7B73652-F4DA-4B65-BD11-D4D45FCF0551}">
      <dgm:prSet/>
      <dgm:spPr/>
      <dgm:t>
        <a:bodyPr/>
        <a:lstStyle/>
        <a:p>
          <a:r>
            <a:rPr lang="en-US" b="0" i="0" dirty="0"/>
            <a:t>Share notebook</a:t>
          </a:r>
          <a:endParaRPr lang="en-US" dirty="0"/>
        </a:p>
      </dgm:t>
    </dgm:pt>
    <dgm:pt modelId="{DAFB712B-74A5-4856-BC23-2C01D569494F}" type="sibTrans" cxnId="{F328B4F0-B4AC-4E19-A7CE-1811DD258FE6}">
      <dgm:prSet/>
      <dgm:spPr/>
      <dgm:t>
        <a:bodyPr/>
        <a:lstStyle/>
        <a:p>
          <a:endParaRPr lang="en-US"/>
        </a:p>
      </dgm:t>
    </dgm:pt>
    <dgm:pt modelId="{F156C888-0E9B-466C-91E9-CD1A7F0B38F6}" type="parTrans" cxnId="{F328B4F0-B4AC-4E19-A7CE-1811DD258FE6}">
      <dgm:prSet/>
      <dgm:spPr/>
      <dgm:t>
        <a:bodyPr/>
        <a:lstStyle/>
        <a:p>
          <a:endParaRPr lang="en-US"/>
        </a:p>
      </dgm:t>
    </dgm:pt>
    <dgm:pt modelId="{E4C80918-529A-2A46-9DBB-BBF9B6C31170}" type="pres">
      <dgm:prSet presAssocID="{FD1CDDD3-A28E-4099-BCC6-5165E8CE315E}" presName="linear" presStyleCnt="0">
        <dgm:presLayoutVars>
          <dgm:animLvl val="lvl"/>
          <dgm:resizeHandles val="exact"/>
        </dgm:presLayoutVars>
      </dgm:prSet>
      <dgm:spPr/>
    </dgm:pt>
    <dgm:pt modelId="{7983DEDE-6CFA-F44F-9D37-24942F4AA5A8}" type="pres">
      <dgm:prSet presAssocID="{96AE70EE-05AC-42A2-9D58-D2DD209876D2}" presName="parentText" presStyleLbl="node1" presStyleIdx="0" presStyleCnt="6">
        <dgm:presLayoutVars>
          <dgm:chMax val="0"/>
          <dgm:bulletEnabled val="1"/>
        </dgm:presLayoutVars>
      </dgm:prSet>
      <dgm:spPr/>
    </dgm:pt>
    <dgm:pt modelId="{3B0D6448-474A-594F-95D7-F78F2FB614B2}" type="pres">
      <dgm:prSet presAssocID="{707BCF7C-C40F-4954-BCFB-E645818E1632}" presName="spacer" presStyleCnt="0"/>
      <dgm:spPr/>
    </dgm:pt>
    <dgm:pt modelId="{DBE872C6-0DBC-DF4E-9544-369ABC73C7D3}" type="pres">
      <dgm:prSet presAssocID="{BE552B88-8D78-48BB-88C8-08E0E5065B8E}" presName="parentText" presStyleLbl="node1" presStyleIdx="1" presStyleCnt="6">
        <dgm:presLayoutVars>
          <dgm:chMax val="0"/>
          <dgm:bulletEnabled val="1"/>
        </dgm:presLayoutVars>
      </dgm:prSet>
      <dgm:spPr/>
    </dgm:pt>
    <dgm:pt modelId="{122ABF7E-3C9D-484A-886B-631A8EC1239E}" type="pres">
      <dgm:prSet presAssocID="{8BB4AB95-8277-4F5D-9AAB-AE4E7C861ADC}" presName="spacer" presStyleCnt="0"/>
      <dgm:spPr/>
    </dgm:pt>
    <dgm:pt modelId="{3BFF0A22-A14D-544E-95CA-C51D37D51412}" type="pres">
      <dgm:prSet presAssocID="{9B4FCA26-87CC-409C-B3F6-A7C6DFCFEA87}" presName="parentText" presStyleLbl="node1" presStyleIdx="2" presStyleCnt="6">
        <dgm:presLayoutVars>
          <dgm:chMax val="0"/>
          <dgm:bulletEnabled val="1"/>
        </dgm:presLayoutVars>
      </dgm:prSet>
      <dgm:spPr/>
    </dgm:pt>
    <dgm:pt modelId="{B8A71271-E55E-2743-B71A-03D1D948FE6A}" type="pres">
      <dgm:prSet presAssocID="{C1DD4D61-C847-47C4-A3B9-D7A769F2E161}" presName="spacer" presStyleCnt="0"/>
      <dgm:spPr/>
    </dgm:pt>
    <dgm:pt modelId="{EAC75B59-532A-B14A-9EA4-0651B1F4770E}" type="pres">
      <dgm:prSet presAssocID="{0E87D3D2-4DB0-4832-A1B9-F2033F6F436F}" presName="parentText" presStyleLbl="node1" presStyleIdx="3" presStyleCnt="6">
        <dgm:presLayoutVars>
          <dgm:chMax val="0"/>
          <dgm:bulletEnabled val="1"/>
        </dgm:presLayoutVars>
      </dgm:prSet>
      <dgm:spPr/>
    </dgm:pt>
    <dgm:pt modelId="{54CDFFB6-08EC-FA4F-8016-F5798AF76A6D}" type="pres">
      <dgm:prSet presAssocID="{080E543A-8135-4A22-820E-9693C0093620}" presName="spacer" presStyleCnt="0"/>
      <dgm:spPr/>
    </dgm:pt>
    <dgm:pt modelId="{0FB5DB99-1673-284C-94C9-CD9375558856}" type="pres">
      <dgm:prSet presAssocID="{B6A43E9B-D4CA-4DEB-B196-E5BF163BD5B3}" presName="parentText" presStyleLbl="node1" presStyleIdx="4" presStyleCnt="6">
        <dgm:presLayoutVars>
          <dgm:chMax val="0"/>
          <dgm:bulletEnabled val="1"/>
        </dgm:presLayoutVars>
      </dgm:prSet>
      <dgm:spPr/>
    </dgm:pt>
    <dgm:pt modelId="{55B3FBF4-35AF-A24D-9F67-C3E9A571C9D4}" type="pres">
      <dgm:prSet presAssocID="{F9BEC099-F26D-4581-89EC-0B20F3DFDEC7}" presName="spacer" presStyleCnt="0"/>
      <dgm:spPr/>
    </dgm:pt>
    <dgm:pt modelId="{69D43866-EEDD-7643-A32E-6D340A20E165}" type="pres">
      <dgm:prSet presAssocID="{35A5A00C-F752-47C7-A4EC-49A54FF657C7}" presName="parentText" presStyleLbl="node1" presStyleIdx="5" presStyleCnt="6">
        <dgm:presLayoutVars>
          <dgm:chMax val="0"/>
          <dgm:bulletEnabled val="1"/>
        </dgm:presLayoutVars>
      </dgm:prSet>
      <dgm:spPr/>
    </dgm:pt>
    <dgm:pt modelId="{0E6FD16C-1859-6349-924D-6BC137E963BC}" type="pres">
      <dgm:prSet presAssocID="{35A5A00C-F752-47C7-A4EC-49A54FF657C7}" presName="childText" presStyleLbl="revTx" presStyleIdx="0" presStyleCnt="1">
        <dgm:presLayoutVars>
          <dgm:bulletEnabled val="1"/>
        </dgm:presLayoutVars>
      </dgm:prSet>
      <dgm:spPr/>
    </dgm:pt>
  </dgm:ptLst>
  <dgm:cxnLst>
    <dgm:cxn modelId="{318BE72D-B75B-DF45-B2F9-80B68D35FF3A}" type="presOf" srcId="{0E87D3D2-4DB0-4832-A1B9-F2033F6F436F}" destId="{EAC75B59-532A-B14A-9EA4-0651B1F4770E}" srcOrd="0" destOrd="0" presId="urn:microsoft.com/office/officeart/2005/8/layout/vList2"/>
    <dgm:cxn modelId="{7F185C36-D0BC-7349-95D6-5D725207F532}" type="presOf" srcId="{96AE70EE-05AC-42A2-9D58-D2DD209876D2}" destId="{7983DEDE-6CFA-F44F-9D37-24942F4AA5A8}" srcOrd="0" destOrd="0" presId="urn:microsoft.com/office/officeart/2005/8/layout/vList2"/>
    <dgm:cxn modelId="{CE548E3C-E287-482C-9AB9-1A7B149DBB6E}" srcId="{35A5A00C-F752-47C7-A4EC-49A54FF657C7}" destId="{53B887DA-1A93-442B-8D8F-2C48C1E5FB79}" srcOrd="1" destOrd="0" parTransId="{016D2F7D-6431-40D6-A6A3-5B1AEDE75702}" sibTransId="{EBFDBC82-04F4-4CA4-9D12-64CE5AC4ED0B}"/>
    <dgm:cxn modelId="{A0BF0945-9503-934A-AB70-5E54D957AE0C}" type="presOf" srcId="{B6A43E9B-D4CA-4DEB-B196-E5BF163BD5B3}" destId="{0FB5DB99-1673-284C-94C9-CD9375558856}" srcOrd="0" destOrd="0" presId="urn:microsoft.com/office/officeart/2005/8/layout/vList2"/>
    <dgm:cxn modelId="{B8AE6D48-0FE0-4894-9DE8-4EE982914959}" srcId="{FD1CDDD3-A28E-4099-BCC6-5165E8CE315E}" destId="{B6A43E9B-D4CA-4DEB-B196-E5BF163BD5B3}" srcOrd="4" destOrd="0" parTransId="{29DAD343-AF17-41A9-B1A0-D2124DC74611}" sibTransId="{F9BEC099-F26D-4581-89EC-0B20F3DFDEC7}"/>
    <dgm:cxn modelId="{4D7C864A-B4A9-41E6-9CC4-D876E5B28367}" srcId="{35A5A00C-F752-47C7-A4EC-49A54FF657C7}" destId="{0033B1E3-1A4A-4B88-90B6-88A35477F635}" srcOrd="0" destOrd="0" parTransId="{B6C6E1A2-0E61-4973-B6E1-0757D87D4CDF}" sibTransId="{D2C45F3D-1C99-43A4-AB4D-6B0CE9728991}"/>
    <dgm:cxn modelId="{721A326C-5EF6-49BC-9AB6-ADE413F01066}" srcId="{FD1CDDD3-A28E-4099-BCC6-5165E8CE315E}" destId="{BE552B88-8D78-48BB-88C8-08E0E5065B8E}" srcOrd="1" destOrd="0" parTransId="{AE473243-222E-4AFA-8D6D-6DC8122BCBCB}" sibTransId="{8BB4AB95-8277-4F5D-9AAB-AE4E7C861ADC}"/>
    <dgm:cxn modelId="{53CFF7A0-9573-4331-881F-F2760CE93C2F}" srcId="{35A5A00C-F752-47C7-A4EC-49A54FF657C7}" destId="{7CE617C4-ED79-4BF2-94F8-EB95DAEB8CEE}" srcOrd="2" destOrd="0" parTransId="{B61A5745-4C5A-481D-97F2-484E94D5562C}" sibTransId="{6D6DA602-A285-4945-8509-810E9F4E8FC7}"/>
    <dgm:cxn modelId="{027587AB-8F80-4826-B705-8E5DFF3BAC67}" srcId="{FD1CDDD3-A28E-4099-BCC6-5165E8CE315E}" destId="{96AE70EE-05AC-42A2-9D58-D2DD209876D2}" srcOrd="0" destOrd="0" parTransId="{87361A16-B8AE-45A4-A6E8-741C0DDE33EC}" sibTransId="{707BCF7C-C40F-4954-BCFB-E645818E1632}"/>
    <dgm:cxn modelId="{06B705AF-3019-4A42-8FA6-2BACD0458F3D}" type="presOf" srcId="{9B4FCA26-87CC-409C-B3F6-A7C6DFCFEA87}" destId="{3BFF0A22-A14D-544E-95CA-C51D37D51412}" srcOrd="0" destOrd="0" presId="urn:microsoft.com/office/officeart/2005/8/layout/vList2"/>
    <dgm:cxn modelId="{4592B3BB-229D-4E05-AE48-D29952112DA5}" srcId="{FD1CDDD3-A28E-4099-BCC6-5165E8CE315E}" destId="{0E87D3D2-4DB0-4832-A1B9-F2033F6F436F}" srcOrd="3" destOrd="0" parTransId="{55332110-0936-407D-80B3-51D570E7D589}" sibTransId="{080E543A-8135-4A22-820E-9693C0093620}"/>
    <dgm:cxn modelId="{B880F1BE-D086-434D-AA13-1B6677F8DD52}" type="presOf" srcId="{0033B1E3-1A4A-4B88-90B6-88A35477F635}" destId="{0E6FD16C-1859-6349-924D-6BC137E963BC}" srcOrd="0" destOrd="0" presId="urn:microsoft.com/office/officeart/2005/8/layout/vList2"/>
    <dgm:cxn modelId="{757F9FC7-0D6D-5447-A97D-44FE8A4D2F14}" type="presOf" srcId="{BE552B88-8D78-48BB-88C8-08E0E5065B8E}" destId="{DBE872C6-0DBC-DF4E-9544-369ABC73C7D3}" srcOrd="0" destOrd="0" presId="urn:microsoft.com/office/officeart/2005/8/layout/vList2"/>
    <dgm:cxn modelId="{183A0AC8-DB1F-564B-86FB-8F060C8D88A0}" type="presOf" srcId="{35A5A00C-F752-47C7-A4EC-49A54FF657C7}" destId="{69D43866-EEDD-7643-A32E-6D340A20E165}" srcOrd="0" destOrd="0" presId="urn:microsoft.com/office/officeart/2005/8/layout/vList2"/>
    <dgm:cxn modelId="{AAD658CF-8FAA-9F4F-9282-DBCA54D7E1DD}" type="presOf" srcId="{53B887DA-1A93-442B-8D8F-2C48C1E5FB79}" destId="{0E6FD16C-1859-6349-924D-6BC137E963BC}" srcOrd="0" destOrd="1" presId="urn:microsoft.com/office/officeart/2005/8/layout/vList2"/>
    <dgm:cxn modelId="{F328B4F0-B4AC-4E19-A7CE-1811DD258FE6}" srcId="{35A5A00C-F752-47C7-A4EC-49A54FF657C7}" destId="{F7B73652-F4DA-4B65-BD11-D4D45FCF0551}" srcOrd="3" destOrd="0" parTransId="{F156C888-0E9B-466C-91E9-CD1A7F0B38F6}" sibTransId="{DAFB712B-74A5-4856-BC23-2C01D569494F}"/>
    <dgm:cxn modelId="{C5D3CFF0-EE32-1145-8811-AEE2E3A63EA5}" type="presOf" srcId="{7CE617C4-ED79-4BF2-94F8-EB95DAEB8CEE}" destId="{0E6FD16C-1859-6349-924D-6BC137E963BC}" srcOrd="0" destOrd="2" presId="urn:microsoft.com/office/officeart/2005/8/layout/vList2"/>
    <dgm:cxn modelId="{87DC3DF8-DB52-4EF6-AEB8-43BB0C298B1C}" srcId="{FD1CDDD3-A28E-4099-BCC6-5165E8CE315E}" destId="{35A5A00C-F752-47C7-A4EC-49A54FF657C7}" srcOrd="5" destOrd="0" parTransId="{4E98B864-7E09-491B-9F55-11C1A53ADF87}" sibTransId="{0F3CE8C9-813D-496A-95C8-376C81CF5B46}"/>
    <dgm:cxn modelId="{F681B2FA-8AD2-5748-95A9-9D4AEE4BB679}" type="presOf" srcId="{F7B73652-F4DA-4B65-BD11-D4D45FCF0551}" destId="{0E6FD16C-1859-6349-924D-6BC137E963BC}" srcOrd="0" destOrd="3" presId="urn:microsoft.com/office/officeart/2005/8/layout/vList2"/>
    <dgm:cxn modelId="{C355BDFA-3C10-6445-9B2F-62A281537C02}" type="presOf" srcId="{FD1CDDD3-A28E-4099-BCC6-5165E8CE315E}" destId="{E4C80918-529A-2A46-9DBB-BBF9B6C31170}" srcOrd="0" destOrd="0" presId="urn:microsoft.com/office/officeart/2005/8/layout/vList2"/>
    <dgm:cxn modelId="{E90C81FF-7439-4053-93AA-7A1BFFF2BE9D}" srcId="{FD1CDDD3-A28E-4099-BCC6-5165E8CE315E}" destId="{9B4FCA26-87CC-409C-B3F6-A7C6DFCFEA87}" srcOrd="2" destOrd="0" parTransId="{73794B08-6F4D-458B-8B9A-298830DE7B27}" sibTransId="{C1DD4D61-C847-47C4-A3B9-D7A769F2E161}"/>
    <dgm:cxn modelId="{E555CCF4-8A09-3143-BFA8-DA9E8C2C3D7B}" type="presParOf" srcId="{E4C80918-529A-2A46-9DBB-BBF9B6C31170}" destId="{7983DEDE-6CFA-F44F-9D37-24942F4AA5A8}" srcOrd="0" destOrd="0" presId="urn:microsoft.com/office/officeart/2005/8/layout/vList2"/>
    <dgm:cxn modelId="{B5406674-F833-7C48-B7EE-2EE0BDE90418}" type="presParOf" srcId="{E4C80918-529A-2A46-9DBB-BBF9B6C31170}" destId="{3B0D6448-474A-594F-95D7-F78F2FB614B2}" srcOrd="1" destOrd="0" presId="urn:microsoft.com/office/officeart/2005/8/layout/vList2"/>
    <dgm:cxn modelId="{5A705B40-32BB-CB4A-81AE-83360A6C7A34}" type="presParOf" srcId="{E4C80918-529A-2A46-9DBB-BBF9B6C31170}" destId="{DBE872C6-0DBC-DF4E-9544-369ABC73C7D3}" srcOrd="2" destOrd="0" presId="urn:microsoft.com/office/officeart/2005/8/layout/vList2"/>
    <dgm:cxn modelId="{C4439DBA-55E0-8D43-A8D3-ED0858F26891}" type="presParOf" srcId="{E4C80918-529A-2A46-9DBB-BBF9B6C31170}" destId="{122ABF7E-3C9D-484A-886B-631A8EC1239E}" srcOrd="3" destOrd="0" presId="urn:microsoft.com/office/officeart/2005/8/layout/vList2"/>
    <dgm:cxn modelId="{CF0D3C33-7984-1046-8611-36F62358D8E0}" type="presParOf" srcId="{E4C80918-529A-2A46-9DBB-BBF9B6C31170}" destId="{3BFF0A22-A14D-544E-95CA-C51D37D51412}" srcOrd="4" destOrd="0" presId="urn:microsoft.com/office/officeart/2005/8/layout/vList2"/>
    <dgm:cxn modelId="{2F29D094-15BD-4A47-A1BE-4F2143B41702}" type="presParOf" srcId="{E4C80918-529A-2A46-9DBB-BBF9B6C31170}" destId="{B8A71271-E55E-2743-B71A-03D1D948FE6A}" srcOrd="5" destOrd="0" presId="urn:microsoft.com/office/officeart/2005/8/layout/vList2"/>
    <dgm:cxn modelId="{852835A8-9879-8641-A6D9-9169BB9E1BA8}" type="presParOf" srcId="{E4C80918-529A-2A46-9DBB-BBF9B6C31170}" destId="{EAC75B59-532A-B14A-9EA4-0651B1F4770E}" srcOrd="6" destOrd="0" presId="urn:microsoft.com/office/officeart/2005/8/layout/vList2"/>
    <dgm:cxn modelId="{77040F48-1C5B-8042-806A-D52C921D1697}" type="presParOf" srcId="{E4C80918-529A-2A46-9DBB-BBF9B6C31170}" destId="{54CDFFB6-08EC-FA4F-8016-F5798AF76A6D}" srcOrd="7" destOrd="0" presId="urn:microsoft.com/office/officeart/2005/8/layout/vList2"/>
    <dgm:cxn modelId="{A225DE94-9DF2-124C-B638-CCBB9D4A7FC0}" type="presParOf" srcId="{E4C80918-529A-2A46-9DBB-BBF9B6C31170}" destId="{0FB5DB99-1673-284C-94C9-CD9375558856}" srcOrd="8" destOrd="0" presId="urn:microsoft.com/office/officeart/2005/8/layout/vList2"/>
    <dgm:cxn modelId="{CBA096BA-3663-0D4D-8E30-12E7472C8317}" type="presParOf" srcId="{E4C80918-529A-2A46-9DBB-BBF9B6C31170}" destId="{55B3FBF4-35AF-A24D-9F67-C3E9A571C9D4}" srcOrd="9" destOrd="0" presId="urn:microsoft.com/office/officeart/2005/8/layout/vList2"/>
    <dgm:cxn modelId="{C22C1E15-9755-8A4F-AB62-ADC17EDADF5F}" type="presParOf" srcId="{E4C80918-529A-2A46-9DBB-BBF9B6C31170}" destId="{69D43866-EEDD-7643-A32E-6D340A20E165}" srcOrd="10" destOrd="0" presId="urn:microsoft.com/office/officeart/2005/8/layout/vList2"/>
    <dgm:cxn modelId="{A99E42F7-B1E4-2D48-8EE5-A00D375C99B9}" type="presParOf" srcId="{E4C80918-529A-2A46-9DBB-BBF9B6C31170}" destId="{0E6FD16C-1859-6349-924D-6BC137E963BC}"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F3C54-3BBE-BB43-899B-E2AB556AF738}">
      <dsp:nvSpPr>
        <dsp:cNvPr id="0" name=""/>
        <dsp:cNvSpPr/>
      </dsp:nvSpPr>
      <dsp:spPr>
        <a:xfrm rot="5400000">
          <a:off x="4168429" y="-1524437"/>
          <a:ext cx="1114379" cy="4447641"/>
        </a:xfrm>
        <a:prstGeom prst="round2Same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Computers learn patterns from data to make predictions</a:t>
          </a:r>
          <a:endParaRPr lang="en-US" sz="1600" kern="1200" dirty="0"/>
        </a:p>
      </dsp:txBody>
      <dsp:txXfrm rot="-5400000">
        <a:off x="2501799" y="196592"/>
        <a:ext cx="4393242" cy="1005581"/>
      </dsp:txXfrm>
    </dsp:sp>
    <dsp:sp modelId="{B6A7DFEB-955A-FC42-85AD-66DB99FFFB1B}">
      <dsp:nvSpPr>
        <dsp:cNvPr id="0" name=""/>
        <dsp:cNvSpPr/>
      </dsp:nvSpPr>
      <dsp:spPr>
        <a:xfrm>
          <a:off x="0" y="2896"/>
          <a:ext cx="2501798" cy="1392974"/>
        </a:xfrm>
        <a:prstGeom prst="roundRect">
          <a:avLst/>
        </a:prstGeom>
        <a:solidFill>
          <a:schemeClr val="tx1">
            <a:lumMod val="95000"/>
            <a:lum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dirty="0"/>
            <a:t>What is ML? </a:t>
          </a:r>
          <a:endParaRPr lang="en-US" sz="2700" kern="1200" dirty="0"/>
        </a:p>
      </dsp:txBody>
      <dsp:txXfrm>
        <a:off x="67999" y="70895"/>
        <a:ext cx="2365800" cy="1256976"/>
      </dsp:txXfrm>
    </dsp:sp>
    <dsp:sp modelId="{2E48DC0D-AFB5-2D4F-9F27-DE764F388549}">
      <dsp:nvSpPr>
        <dsp:cNvPr id="0" name=""/>
        <dsp:cNvSpPr/>
      </dsp:nvSpPr>
      <dsp:spPr>
        <a:xfrm rot="5400000">
          <a:off x="4168429" y="-61813"/>
          <a:ext cx="1114379" cy="4447641"/>
        </a:xfrm>
        <a:prstGeom prst="round2Same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Uses algorithms (e.g., Random Forest) to analyze features </a:t>
          </a:r>
          <a:endParaRPr lang="en-US" sz="1600" kern="1200" dirty="0"/>
        </a:p>
        <a:p>
          <a:pPr marL="171450" lvl="1" indent="-171450" algn="l" defTabSz="711200">
            <a:lnSpc>
              <a:spcPct val="90000"/>
            </a:lnSpc>
            <a:spcBef>
              <a:spcPct val="0"/>
            </a:spcBef>
            <a:spcAft>
              <a:spcPct val="15000"/>
            </a:spcAft>
            <a:buChar char="•"/>
          </a:pPr>
          <a:r>
            <a:rPr lang="en-US" sz="1600" b="0" i="0" kern="1200" dirty="0"/>
            <a:t>Trains on data to improve accuracy</a:t>
          </a:r>
          <a:endParaRPr lang="en-US" sz="1600" kern="1200" dirty="0"/>
        </a:p>
      </dsp:txBody>
      <dsp:txXfrm rot="-5400000">
        <a:off x="2501799" y="1659216"/>
        <a:ext cx="4393242" cy="1005581"/>
      </dsp:txXfrm>
    </dsp:sp>
    <dsp:sp modelId="{C4A5D2B8-6E7F-D049-B32F-499C9C82298F}">
      <dsp:nvSpPr>
        <dsp:cNvPr id="0" name=""/>
        <dsp:cNvSpPr/>
      </dsp:nvSpPr>
      <dsp:spPr>
        <a:xfrm>
          <a:off x="0" y="1465519"/>
          <a:ext cx="2501798" cy="1392974"/>
        </a:xfrm>
        <a:prstGeom prst="roundRect">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dirty="0"/>
            <a:t>How it Works: </a:t>
          </a:r>
          <a:endParaRPr lang="en-US" sz="2700" kern="1200" dirty="0"/>
        </a:p>
      </dsp:txBody>
      <dsp:txXfrm>
        <a:off x="67999" y="1533518"/>
        <a:ext cx="2365800" cy="1256976"/>
      </dsp:txXfrm>
    </dsp:sp>
    <dsp:sp modelId="{F69D3B77-AD2C-5D45-A086-AE933EC443EE}">
      <dsp:nvSpPr>
        <dsp:cNvPr id="0" name=""/>
        <dsp:cNvSpPr/>
      </dsp:nvSpPr>
      <dsp:spPr>
        <a:xfrm rot="5400000">
          <a:off x="4168429" y="1400810"/>
          <a:ext cx="1114379" cy="4447641"/>
        </a:xfrm>
        <a:prstGeom prst="round2Same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Helps predict liver failure risk using ICU data </a:t>
          </a:r>
          <a:endParaRPr lang="en-US" sz="1600" kern="1200"/>
        </a:p>
        <a:p>
          <a:pPr marL="171450" lvl="1" indent="-171450" algn="l" defTabSz="711200">
            <a:lnSpc>
              <a:spcPct val="90000"/>
            </a:lnSpc>
            <a:spcBef>
              <a:spcPct val="0"/>
            </a:spcBef>
            <a:spcAft>
              <a:spcPct val="15000"/>
            </a:spcAft>
            <a:buChar char="•"/>
          </a:pPr>
          <a:r>
            <a:rPr lang="en-US" sz="1600" b="0" i="0" kern="1200" dirty="0"/>
            <a:t>No need for explicit programming of rules</a:t>
          </a:r>
          <a:endParaRPr lang="en-US" sz="1600" kern="1200" dirty="0"/>
        </a:p>
      </dsp:txBody>
      <dsp:txXfrm rot="-5400000">
        <a:off x="2501799" y="3121840"/>
        <a:ext cx="4393242" cy="1005581"/>
      </dsp:txXfrm>
    </dsp:sp>
    <dsp:sp modelId="{E3DD7647-B19F-D44A-A520-ABE9D1A3A85D}">
      <dsp:nvSpPr>
        <dsp:cNvPr id="0" name=""/>
        <dsp:cNvSpPr/>
      </dsp:nvSpPr>
      <dsp:spPr>
        <a:xfrm>
          <a:off x="0" y="2928143"/>
          <a:ext cx="2501798" cy="1392974"/>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dirty="0"/>
            <a:t>Relevance: </a:t>
          </a:r>
          <a:endParaRPr lang="en-US" sz="2700" kern="1200" dirty="0"/>
        </a:p>
      </dsp:txBody>
      <dsp:txXfrm>
        <a:off x="67999" y="2996142"/>
        <a:ext cx="2365800" cy="1256976"/>
      </dsp:txXfrm>
    </dsp:sp>
    <dsp:sp modelId="{F2D16379-78ED-0649-83F3-8B6C0849DBB3}">
      <dsp:nvSpPr>
        <dsp:cNvPr id="0" name=""/>
        <dsp:cNvSpPr/>
      </dsp:nvSpPr>
      <dsp:spPr>
        <a:xfrm rot="5400000">
          <a:off x="4168429" y="2863433"/>
          <a:ext cx="1114379" cy="4447641"/>
        </a:xfrm>
        <a:prstGeom prst="round2Same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Based on statistical models and decision trees </a:t>
          </a:r>
          <a:endParaRPr lang="en-US" sz="1600" kern="1200" dirty="0"/>
        </a:p>
        <a:p>
          <a:pPr marL="171450" lvl="1" indent="-171450" algn="l" defTabSz="711200">
            <a:lnSpc>
              <a:spcPct val="90000"/>
            </a:lnSpc>
            <a:spcBef>
              <a:spcPct val="0"/>
            </a:spcBef>
            <a:spcAft>
              <a:spcPct val="15000"/>
            </a:spcAft>
            <a:buChar char="•"/>
          </a:pPr>
          <a:r>
            <a:rPr lang="en-US" sz="1600" b="0" i="0" kern="1200"/>
            <a:t>Widely used in healthcare for diagnostics</a:t>
          </a:r>
          <a:endParaRPr lang="en-US" sz="1600" kern="1200"/>
        </a:p>
      </dsp:txBody>
      <dsp:txXfrm rot="-5400000">
        <a:off x="2501799" y="4584463"/>
        <a:ext cx="4393242" cy="1005581"/>
      </dsp:txXfrm>
    </dsp:sp>
    <dsp:sp modelId="{AE6B7DF7-D483-0642-B7BA-B405082A7FE7}">
      <dsp:nvSpPr>
        <dsp:cNvPr id="0" name=""/>
        <dsp:cNvSpPr/>
      </dsp:nvSpPr>
      <dsp:spPr>
        <a:xfrm>
          <a:off x="0" y="4390766"/>
          <a:ext cx="2501798" cy="1392974"/>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a:t>Background: </a:t>
          </a:r>
          <a:endParaRPr lang="en-US" sz="2700" kern="1200"/>
        </a:p>
      </dsp:txBody>
      <dsp:txXfrm>
        <a:off x="67999" y="4458765"/>
        <a:ext cx="2365800" cy="1256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A766A-659C-3543-B453-E6E5DA98AD24}">
      <dsp:nvSpPr>
        <dsp:cNvPr id="0" name=""/>
        <dsp:cNvSpPr/>
      </dsp:nvSpPr>
      <dsp:spPr>
        <a:xfrm>
          <a:off x="0" y="35215"/>
          <a:ext cx="10335350" cy="514800"/>
        </a:xfrm>
        <a:prstGeom prst="roundRect">
          <a:avLst/>
        </a:prstGeom>
        <a:solidFill>
          <a:schemeClr val="tx1">
            <a:lumMod val="95000"/>
            <a:lum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b="0" i="0" kern="1200" dirty="0"/>
            <a:t>Model: 100 decision trees voting on outcome </a:t>
          </a:r>
          <a:endParaRPr lang="en-US" sz="2000" kern="1200" dirty="0"/>
        </a:p>
      </dsp:txBody>
      <dsp:txXfrm>
        <a:off x="25130" y="60345"/>
        <a:ext cx="10285090" cy="464540"/>
      </dsp:txXfrm>
    </dsp:sp>
    <dsp:sp modelId="{7169A348-7896-734C-9AC9-31D0A1880738}">
      <dsp:nvSpPr>
        <dsp:cNvPr id="0" name=""/>
        <dsp:cNvSpPr/>
      </dsp:nvSpPr>
      <dsp:spPr>
        <a:xfrm>
          <a:off x="0" y="607615"/>
          <a:ext cx="10335350" cy="514800"/>
        </a:xfrm>
        <a:prstGeom prst="roundRect">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b="0" i="0" kern="1200"/>
            <a:t>Strengths: Reduces overfitting, ranks importance </a:t>
          </a:r>
          <a:endParaRPr lang="en-US" sz="2000" kern="1200"/>
        </a:p>
      </dsp:txBody>
      <dsp:txXfrm>
        <a:off x="25130" y="632745"/>
        <a:ext cx="10285090" cy="464540"/>
      </dsp:txXfrm>
    </dsp:sp>
    <dsp:sp modelId="{D0180285-FE86-C646-ADED-577ACBC646E8}">
      <dsp:nvSpPr>
        <dsp:cNvPr id="0" name=""/>
        <dsp:cNvSpPr/>
      </dsp:nvSpPr>
      <dsp:spPr>
        <a:xfrm>
          <a:off x="0" y="1180015"/>
          <a:ext cx="10335350" cy="514800"/>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b="0" i="0" kern="1200"/>
            <a:t>Plots: </a:t>
          </a:r>
          <a:endParaRPr lang="en-US" sz="2000" kern="1200"/>
        </a:p>
      </dsp:txBody>
      <dsp:txXfrm>
        <a:off x="25130" y="1205145"/>
        <a:ext cx="10285090" cy="464540"/>
      </dsp:txXfrm>
    </dsp:sp>
    <dsp:sp modelId="{E112EAEB-02C0-F948-B8E3-EF7693D597CE}">
      <dsp:nvSpPr>
        <dsp:cNvPr id="0" name=""/>
        <dsp:cNvSpPr/>
      </dsp:nvSpPr>
      <dsp:spPr>
        <a:xfrm>
          <a:off x="0" y="1694815"/>
          <a:ext cx="10335350"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147" tIns="25400" rIns="142240" bIns="25400" numCol="1" spcCol="1270" anchor="t" anchorCtr="0">
          <a:noAutofit/>
        </a:bodyPr>
        <a:lstStyle/>
        <a:p>
          <a:pPr marL="171450" lvl="1" indent="-171450" algn="l" defTabSz="711200">
            <a:lnSpc>
              <a:spcPct val="100000"/>
            </a:lnSpc>
            <a:spcBef>
              <a:spcPct val="0"/>
            </a:spcBef>
            <a:spcAft>
              <a:spcPct val="20000"/>
            </a:spcAft>
            <a:buChar char="•"/>
          </a:pPr>
          <a:r>
            <a:rPr lang="en-US" sz="1600" b="0" i="0" kern="1200"/>
            <a:t>Sorted Feature Importance </a:t>
          </a:r>
          <a:endParaRPr lang="en-US" sz="1600" kern="1200"/>
        </a:p>
        <a:p>
          <a:pPr marL="171450" lvl="1" indent="-171450" algn="l" defTabSz="711200">
            <a:lnSpc>
              <a:spcPct val="100000"/>
            </a:lnSpc>
            <a:spcBef>
              <a:spcPct val="0"/>
            </a:spcBef>
            <a:spcAft>
              <a:spcPct val="20000"/>
            </a:spcAft>
            <a:buChar char="•"/>
          </a:pPr>
          <a:r>
            <a:rPr lang="en-US" sz="1600" b="0" i="0" kern="1200"/>
            <a:t>Normalized Confusion Matrix </a:t>
          </a:r>
          <a:endParaRPr lang="en-US" sz="1600" kern="1200"/>
        </a:p>
        <a:p>
          <a:pPr marL="171450" lvl="1" indent="-171450" algn="l" defTabSz="711200">
            <a:lnSpc>
              <a:spcPct val="100000"/>
            </a:lnSpc>
            <a:spcBef>
              <a:spcPct val="0"/>
            </a:spcBef>
            <a:spcAft>
              <a:spcPct val="20000"/>
            </a:spcAft>
            <a:buChar char="•"/>
          </a:pPr>
          <a:r>
            <a:rPr lang="en-US" sz="1600" b="0" i="0" kern="1200" dirty="0"/>
            <a:t>Precision-Recall Curve </a:t>
          </a:r>
          <a:endParaRPr lang="en-US" sz="1600" kern="1200" dirty="0"/>
        </a:p>
        <a:p>
          <a:pPr marL="171450" lvl="1" indent="-171450" algn="l" defTabSz="711200">
            <a:lnSpc>
              <a:spcPct val="100000"/>
            </a:lnSpc>
            <a:spcBef>
              <a:spcPct val="0"/>
            </a:spcBef>
            <a:spcAft>
              <a:spcPct val="20000"/>
            </a:spcAft>
            <a:buChar char="•"/>
          </a:pPr>
          <a:r>
            <a:rPr lang="en-US" sz="1600" b="0" i="0" kern="1200"/>
            <a:t>Predicted Probability Distribution </a:t>
          </a:r>
          <a:endParaRPr lang="en-US" sz="1600" kern="1200"/>
        </a:p>
        <a:p>
          <a:pPr marL="171450" lvl="1" indent="-171450" algn="l" defTabSz="711200">
            <a:lnSpc>
              <a:spcPct val="100000"/>
            </a:lnSpc>
            <a:spcBef>
              <a:spcPct val="0"/>
            </a:spcBef>
            <a:spcAft>
              <a:spcPct val="20000"/>
            </a:spcAft>
            <a:buChar char="•"/>
          </a:pPr>
          <a:r>
            <a:rPr lang="en-US" sz="1600" b="0" i="0" kern="1200" dirty="0"/>
            <a:t>t-SNE Plot </a:t>
          </a:r>
          <a:endParaRPr lang="en-US" sz="1600" kern="1200" dirty="0"/>
        </a:p>
        <a:p>
          <a:pPr marL="171450" lvl="1" indent="-171450" algn="l" defTabSz="711200">
            <a:lnSpc>
              <a:spcPct val="100000"/>
            </a:lnSpc>
            <a:spcBef>
              <a:spcPct val="0"/>
            </a:spcBef>
            <a:spcAft>
              <a:spcPct val="20000"/>
            </a:spcAft>
            <a:buChar char="•"/>
          </a:pPr>
          <a:r>
            <a:rPr lang="en-US" sz="1600" b="0" i="0" kern="1200"/>
            <a:t>2D Density Plot</a:t>
          </a:r>
          <a:endParaRPr lang="en-US" sz="1600" kern="1200"/>
        </a:p>
      </dsp:txBody>
      <dsp:txXfrm>
        <a:off x="0" y="1694815"/>
        <a:ext cx="10335350" cy="1821600"/>
      </dsp:txXfrm>
    </dsp:sp>
    <dsp:sp modelId="{701E4C02-FD9D-864E-819D-FBB51AD27D7B}">
      <dsp:nvSpPr>
        <dsp:cNvPr id="0" name=""/>
        <dsp:cNvSpPr/>
      </dsp:nvSpPr>
      <dsp:spPr>
        <a:xfrm>
          <a:off x="0" y="3516415"/>
          <a:ext cx="10335350" cy="514800"/>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b="0" i="0" kern="1200"/>
            <a:t>Purpose: Learn model behavior</a:t>
          </a:r>
          <a:endParaRPr lang="en-US" sz="2000" kern="1200"/>
        </a:p>
      </dsp:txBody>
      <dsp:txXfrm>
        <a:off x="25130" y="3541545"/>
        <a:ext cx="10285090" cy="464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3DEDE-6CFA-F44F-9D37-24942F4AA5A8}">
      <dsp:nvSpPr>
        <dsp:cNvPr id="0" name=""/>
        <dsp:cNvSpPr/>
      </dsp:nvSpPr>
      <dsp:spPr>
        <a:xfrm>
          <a:off x="0" y="8148"/>
          <a:ext cx="10335350" cy="455715"/>
        </a:xfrm>
        <a:prstGeom prst="roundRect">
          <a:avLst/>
        </a:prstGeom>
        <a:solidFill>
          <a:schemeClr val="tx1">
            <a:lumMod val="95000"/>
            <a:lumOff val="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Loaded MIMIC-III demo data </a:t>
          </a:r>
          <a:endParaRPr lang="en-US" sz="1900" kern="1200"/>
        </a:p>
      </dsp:txBody>
      <dsp:txXfrm>
        <a:off x="22246" y="30394"/>
        <a:ext cx="10290858" cy="411223"/>
      </dsp:txXfrm>
    </dsp:sp>
    <dsp:sp modelId="{DBE872C6-0DBC-DF4E-9544-369ABC73C7D3}">
      <dsp:nvSpPr>
        <dsp:cNvPr id="0" name=""/>
        <dsp:cNvSpPr/>
      </dsp:nvSpPr>
      <dsp:spPr>
        <a:xfrm>
          <a:off x="0" y="518583"/>
          <a:ext cx="10335350" cy="455715"/>
        </a:xfrm>
        <a:prstGeom prst="roundRect">
          <a:avLst/>
        </a:prstGeom>
        <a:solidFill>
          <a:schemeClr val="tx1">
            <a:lumMod val="85000"/>
            <a:lumOff val="1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Visualized liver features </a:t>
          </a:r>
          <a:endParaRPr lang="en-US" sz="1900" kern="1200"/>
        </a:p>
      </dsp:txBody>
      <dsp:txXfrm>
        <a:off x="22246" y="540829"/>
        <a:ext cx="10290858" cy="411223"/>
      </dsp:txXfrm>
    </dsp:sp>
    <dsp:sp modelId="{3BFF0A22-A14D-544E-95CA-C51D37D51412}">
      <dsp:nvSpPr>
        <dsp:cNvPr id="0" name=""/>
        <dsp:cNvSpPr/>
      </dsp:nvSpPr>
      <dsp:spPr>
        <a:xfrm>
          <a:off x="0" y="1029018"/>
          <a:ext cx="10335350" cy="455715"/>
        </a:xfrm>
        <a:prstGeom prst="roundRect">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Built and evaluated Random Forest model </a:t>
          </a:r>
          <a:endParaRPr lang="en-US" sz="1900" kern="1200"/>
        </a:p>
      </dsp:txBody>
      <dsp:txXfrm>
        <a:off x="22246" y="1051264"/>
        <a:ext cx="10290858" cy="411223"/>
      </dsp:txXfrm>
    </dsp:sp>
    <dsp:sp modelId="{EAC75B59-532A-B14A-9EA4-0651B1F4770E}">
      <dsp:nvSpPr>
        <dsp:cNvPr id="0" name=""/>
        <dsp:cNvSpPr/>
      </dsp:nvSpPr>
      <dsp:spPr>
        <a:xfrm>
          <a:off x="0" y="1539453"/>
          <a:ext cx="10335350" cy="455715"/>
        </a:xfrm>
        <a:prstGeom prst="roundRect">
          <a:avLst/>
        </a:prstGeom>
        <a:solidFill>
          <a:schemeClr val="tx1">
            <a:lumMod val="65000"/>
            <a:lumOff val="3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Compared predictions to actual cases </a:t>
          </a:r>
          <a:endParaRPr lang="en-US" sz="1900" kern="1200"/>
        </a:p>
      </dsp:txBody>
      <dsp:txXfrm>
        <a:off x="22246" y="1561699"/>
        <a:ext cx="10290858" cy="411223"/>
      </dsp:txXfrm>
    </dsp:sp>
    <dsp:sp modelId="{0FB5DB99-1673-284C-94C9-CD9375558856}">
      <dsp:nvSpPr>
        <dsp:cNvPr id="0" name=""/>
        <dsp:cNvSpPr/>
      </dsp:nvSpPr>
      <dsp:spPr>
        <a:xfrm>
          <a:off x="0" y="2049888"/>
          <a:ext cx="10335350" cy="455715"/>
        </a:xfrm>
        <a:prstGeom prst="roundRect">
          <a:avLst/>
        </a:prstGeom>
        <a:solidFill>
          <a:schemeClr val="tx1">
            <a:lumMod val="50000"/>
            <a:lumOff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Takeaway: ML can spot liver failure risk </a:t>
          </a:r>
          <a:endParaRPr lang="en-US" sz="1900" kern="1200"/>
        </a:p>
      </dsp:txBody>
      <dsp:txXfrm>
        <a:off x="22246" y="2072134"/>
        <a:ext cx="10290858" cy="411223"/>
      </dsp:txXfrm>
    </dsp:sp>
    <dsp:sp modelId="{69D43866-EEDD-7643-A32E-6D340A20E165}">
      <dsp:nvSpPr>
        <dsp:cNvPr id="0" name=""/>
        <dsp:cNvSpPr/>
      </dsp:nvSpPr>
      <dsp:spPr>
        <a:xfrm>
          <a:off x="0" y="2560322"/>
          <a:ext cx="10335350" cy="455715"/>
        </a:xfrm>
        <a:prstGeom prst="roundRect">
          <a:avLst/>
        </a:prstGeom>
        <a:solidFill>
          <a:schemeClr val="bg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Next Steps: </a:t>
          </a:r>
          <a:endParaRPr lang="en-US" sz="1900" kern="1200" dirty="0"/>
        </a:p>
      </dsp:txBody>
      <dsp:txXfrm>
        <a:off x="22246" y="2582568"/>
        <a:ext cx="10290858" cy="411223"/>
      </dsp:txXfrm>
    </dsp:sp>
    <dsp:sp modelId="{0E6FD16C-1859-6349-924D-6BC137E963BC}">
      <dsp:nvSpPr>
        <dsp:cNvPr id="0" name=""/>
        <dsp:cNvSpPr/>
      </dsp:nvSpPr>
      <dsp:spPr>
        <a:xfrm>
          <a:off x="0" y="3016037"/>
          <a:ext cx="10335350" cy="1042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14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Investigate missing data </a:t>
          </a:r>
          <a:endParaRPr lang="en-US" sz="1500" kern="1200" dirty="0"/>
        </a:p>
        <a:p>
          <a:pPr marL="114300" lvl="1" indent="-114300" algn="l" defTabSz="666750">
            <a:lnSpc>
              <a:spcPct val="90000"/>
            </a:lnSpc>
            <a:spcBef>
              <a:spcPct val="0"/>
            </a:spcBef>
            <a:spcAft>
              <a:spcPct val="20000"/>
            </a:spcAft>
            <a:buChar char="•"/>
          </a:pPr>
          <a:r>
            <a:rPr lang="en-US" sz="1500" b="0" i="0" kern="1200" dirty="0"/>
            <a:t>Add time-series analysis </a:t>
          </a:r>
          <a:endParaRPr lang="en-US" sz="1500" kern="1200" dirty="0"/>
        </a:p>
        <a:p>
          <a:pPr marL="114300" lvl="1" indent="-114300" algn="l" defTabSz="666750">
            <a:lnSpc>
              <a:spcPct val="90000"/>
            </a:lnSpc>
            <a:spcBef>
              <a:spcPct val="0"/>
            </a:spcBef>
            <a:spcAft>
              <a:spcPct val="20000"/>
            </a:spcAft>
            <a:buChar char="•"/>
          </a:pPr>
          <a:r>
            <a:rPr lang="en-US" sz="1500" b="0" i="0" kern="1200" dirty="0"/>
            <a:t>Try neural network </a:t>
          </a:r>
          <a:endParaRPr lang="en-US" sz="1500" kern="1200" dirty="0"/>
        </a:p>
        <a:p>
          <a:pPr marL="114300" lvl="1" indent="-114300" algn="l" defTabSz="666750">
            <a:lnSpc>
              <a:spcPct val="90000"/>
            </a:lnSpc>
            <a:spcBef>
              <a:spcPct val="0"/>
            </a:spcBef>
            <a:spcAft>
              <a:spcPct val="20000"/>
            </a:spcAft>
            <a:buChar char="•"/>
          </a:pPr>
          <a:r>
            <a:rPr lang="en-US" sz="1500" b="0" i="0" kern="1200" dirty="0"/>
            <a:t>Share notebook</a:t>
          </a:r>
          <a:endParaRPr lang="en-US" sz="1500" kern="1200" dirty="0"/>
        </a:p>
      </dsp:txBody>
      <dsp:txXfrm>
        <a:off x="0" y="3016037"/>
        <a:ext cx="10335350" cy="10422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30165-F36F-8441-950F-F924315C1A92}" type="datetimeFigureOut">
              <a:rPr lang="en-US" smtClean="0"/>
              <a:t>3/10/25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719EFE-4063-A242-9F66-611FDCBBBDC5}" type="slidenum">
              <a:rPr lang="en-US" smtClean="0"/>
              <a:t>‹#›</a:t>
            </a:fld>
            <a:endParaRPr lang="en-US"/>
          </a:p>
        </p:txBody>
      </p:sp>
    </p:spTree>
    <p:extLst>
      <p:ext uri="{BB962C8B-B14F-4D97-AF65-F5344CB8AC3E}">
        <p14:creationId xmlns:p14="http://schemas.microsoft.com/office/powerpoint/2010/main" val="2548300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Hey there! This tutorial is about predicting liver failure risk in ICU patients using real data from the MIMIC-III demo dataset. Liver failure is serious and catching it early can save lives. We’ll use three CSV files and Jupyter Notebook to build a machine learning model step-by-step. Let’s dive in!</a:t>
            </a:r>
          </a:p>
        </p:txBody>
      </p:sp>
      <p:sp>
        <p:nvSpPr>
          <p:cNvPr id="4" name="Slide Number Placeholder 3"/>
          <p:cNvSpPr>
            <a:spLocks noGrp="1"/>
          </p:cNvSpPr>
          <p:nvPr>
            <p:ph type="sldNum" sz="quarter" idx="5"/>
          </p:nvPr>
        </p:nvSpPr>
        <p:spPr/>
        <p:txBody>
          <a:bodyPr/>
          <a:lstStyle/>
          <a:p>
            <a:fld id="{9A719EFE-4063-A242-9F66-611FDCBBBDC5}" type="slidenum">
              <a:rPr lang="en-US" smtClean="0"/>
              <a:t>1</a:t>
            </a:fld>
            <a:endParaRPr lang="en-US"/>
          </a:p>
        </p:txBody>
      </p:sp>
    </p:spTree>
    <p:extLst>
      <p:ext uri="{BB962C8B-B14F-4D97-AF65-F5344CB8AC3E}">
        <p14:creationId xmlns:p14="http://schemas.microsoft.com/office/powerpoint/2010/main" val="1457086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AC16E-AE7E-30C3-3664-7E086201EF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95136-FA04-90A0-B626-DB9487D7D0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16DDBE-8B4E-271F-C47C-9149067921B3}"/>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Let’s break down Random Forest for beginners. Random Forest is a machine learning model that’s like a team of decision trees working together. Think of it as asking 100 friends to vote on a decision—say, whether a patient is at risk for liver failure. Each friend (or tree) looks at the data—like age or bilirubin levels—and makes a prediction. Then, they all vote, and the majority wins! This teamwork reduces errors because one tree might be wrong, but the group is usually more accurate. Random Forest is great for our project because it handles complex data well and is easy to interpret, especially for beginners. The graph here, from </a:t>
            </a:r>
            <a:r>
              <a:rPr lang="en-US" b="0" i="0" u="none" strike="noStrike" dirty="0" err="1">
                <a:solidFill>
                  <a:srgbClr val="000000"/>
                </a:solidFill>
                <a:effectLst/>
                <a:latin typeface="Arial" panose="020B0604020202020204" pitchFamily="34" charset="0"/>
              </a:rPr>
              <a:t>GeeksforGeeks</a:t>
            </a:r>
            <a:r>
              <a:rPr lang="en-US" b="0" i="0" u="none" strike="noStrike" dirty="0">
                <a:solidFill>
                  <a:srgbClr val="000000"/>
                </a:solidFill>
                <a:effectLst/>
                <a:latin typeface="Arial" panose="020B0604020202020204" pitchFamily="34" charset="0"/>
              </a:rPr>
              <a:t>, illustrates this process: it shows multiple decision trees taking subsets of the data, making predictions, and then combining their votes to produce a final result. You can see how the trees work together to improve accuracy!</a:t>
            </a:r>
          </a:p>
        </p:txBody>
      </p:sp>
      <p:sp>
        <p:nvSpPr>
          <p:cNvPr id="4" name="Slide Number Placeholder 3">
            <a:extLst>
              <a:ext uri="{FF2B5EF4-FFF2-40B4-BE49-F238E27FC236}">
                <a16:creationId xmlns:a16="http://schemas.microsoft.com/office/drawing/2014/main" id="{B9B0FC30-804A-4519-5E34-487238C07D2C}"/>
              </a:ext>
            </a:extLst>
          </p:cNvPr>
          <p:cNvSpPr>
            <a:spLocks noGrp="1"/>
          </p:cNvSpPr>
          <p:nvPr>
            <p:ph type="sldNum" sz="quarter" idx="5"/>
          </p:nvPr>
        </p:nvSpPr>
        <p:spPr/>
        <p:txBody>
          <a:bodyPr/>
          <a:lstStyle/>
          <a:p>
            <a:fld id="{9A719EFE-4063-A242-9F66-611FDCBBBDC5}" type="slidenum">
              <a:rPr lang="en-US" smtClean="0"/>
              <a:t>10</a:t>
            </a:fld>
            <a:endParaRPr lang="en-US"/>
          </a:p>
        </p:txBody>
      </p:sp>
    </p:spTree>
    <p:extLst>
      <p:ext uri="{BB962C8B-B14F-4D97-AF65-F5344CB8AC3E}">
        <p14:creationId xmlns:p14="http://schemas.microsoft.com/office/powerpoint/2010/main" val="2575128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9C702-9316-24DB-C275-44927C203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A721E6-A613-F365-A054-267D3ECD4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9D45A-710A-D1FB-3A00-11029D2CB404}"/>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Now that we know about Random Forest, let’s zoom out and understand machine learning (ML) in general. ML is when computers learn patterns from data to make predictions, like guessing if a patient has liver failure risk. It uses algorithms like Random Forest, which analyzes features like bilirubin levels and trains on data to get better. This is perfect for our project because it lets us predict risk without manually coding rules. ML is grounded in statistics and decision trees, and it’s widely used in healthcare to support diagnostics—making it a powerful tool for us here!</a:t>
            </a:r>
          </a:p>
        </p:txBody>
      </p:sp>
      <p:sp>
        <p:nvSpPr>
          <p:cNvPr id="4" name="Slide Number Placeholder 3">
            <a:extLst>
              <a:ext uri="{FF2B5EF4-FFF2-40B4-BE49-F238E27FC236}">
                <a16:creationId xmlns:a16="http://schemas.microsoft.com/office/drawing/2014/main" id="{186C8712-A3CD-A084-E0A8-07B9BA03F797}"/>
              </a:ext>
            </a:extLst>
          </p:cNvPr>
          <p:cNvSpPr>
            <a:spLocks noGrp="1"/>
          </p:cNvSpPr>
          <p:nvPr>
            <p:ph type="sldNum" sz="quarter" idx="5"/>
          </p:nvPr>
        </p:nvSpPr>
        <p:spPr/>
        <p:txBody>
          <a:bodyPr/>
          <a:lstStyle/>
          <a:p>
            <a:fld id="{9A719EFE-4063-A242-9F66-611FDCBBBDC5}" type="slidenum">
              <a:rPr lang="en-US" smtClean="0"/>
              <a:t>11</a:t>
            </a:fld>
            <a:endParaRPr lang="en-US"/>
          </a:p>
        </p:txBody>
      </p:sp>
    </p:spTree>
    <p:extLst>
      <p:ext uri="{BB962C8B-B14F-4D97-AF65-F5344CB8AC3E}">
        <p14:creationId xmlns:p14="http://schemas.microsoft.com/office/powerpoint/2010/main" val="422048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F64B4-A21A-0724-C39F-F04B1AD089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36629-2185-890C-06CF-48D060A96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C15DB-187D-F856-A8B2-ECCE9F3FE74F}"/>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Now we apply our Random Forest model in Step 5. First, we initialize the model with </a:t>
            </a:r>
            <a:r>
              <a:rPr lang="en-US" sz="1800" b="0" i="0" u="none" strike="noStrike" dirty="0" err="1">
                <a:solidFill>
                  <a:srgbClr val="000000"/>
                </a:solidFill>
                <a:effectLst/>
                <a:latin typeface="Courier New" panose="02070309020205020404" pitchFamily="49" charset="0"/>
              </a:rPr>
              <a:t>RandomForestClassifier</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 setting it to use 100 trees—this is the </a:t>
            </a:r>
            <a:r>
              <a:rPr lang="en-US" sz="1800" b="0" i="0" u="none" strike="noStrike" dirty="0" err="1">
                <a:solidFill>
                  <a:srgbClr val="000000"/>
                </a:solidFill>
                <a:effectLst/>
                <a:latin typeface="Courier New" panose="02070309020205020404" pitchFamily="49" charset="0"/>
              </a:rPr>
              <a:t>n_estimators</a:t>
            </a:r>
            <a:r>
              <a:rPr lang="en-US" b="0" i="0" u="none" strike="noStrike" dirty="0">
                <a:solidFill>
                  <a:srgbClr val="000000"/>
                </a:solidFill>
                <a:effectLst/>
                <a:latin typeface="Arial" panose="020B0604020202020204" pitchFamily="34" charset="0"/>
              </a:rPr>
              <a:t> parameter, and </a:t>
            </a:r>
            <a:r>
              <a:rPr lang="en-US" sz="1800" b="0" i="0" u="none" strike="noStrike" dirty="0" err="1">
                <a:solidFill>
                  <a:srgbClr val="000000"/>
                </a:solidFill>
                <a:effectLst/>
                <a:latin typeface="Courier New" panose="02070309020205020404" pitchFamily="49" charset="0"/>
              </a:rPr>
              <a:t>random_state</a:t>
            </a:r>
            <a:r>
              <a:rPr lang="en-US" sz="1800" b="0" i="0" u="none" strike="noStrike" dirty="0">
                <a:solidFill>
                  <a:srgbClr val="000000"/>
                </a:solidFill>
                <a:effectLst/>
                <a:latin typeface="Courier New" panose="02070309020205020404" pitchFamily="49" charset="0"/>
              </a:rPr>
              <a:t>=42</a:t>
            </a:r>
            <a:r>
              <a:rPr lang="en-US" b="0" i="0" u="none" strike="noStrike" dirty="0">
                <a:solidFill>
                  <a:srgbClr val="000000"/>
                </a:solidFill>
                <a:effectLst/>
                <a:latin typeface="Arial" panose="020B0604020202020204" pitchFamily="34" charset="0"/>
              </a:rPr>
              <a:t> ensures our results are reproducible. Next, we train the model on our training data using </a:t>
            </a:r>
            <a:r>
              <a:rPr lang="en-US" sz="1800" b="0" i="0" u="none" strike="noStrike" dirty="0">
                <a:solidFill>
                  <a:srgbClr val="000000"/>
                </a:solidFill>
                <a:effectLst/>
                <a:latin typeface="Courier New" panose="02070309020205020404" pitchFamily="49" charset="0"/>
              </a:rPr>
              <a:t>fit()</a:t>
            </a:r>
            <a:r>
              <a:rPr lang="en-US" b="0" i="0" u="none" strike="noStrike" dirty="0">
                <a:solidFill>
                  <a:srgbClr val="000000"/>
                </a:solidFill>
                <a:effectLst/>
                <a:latin typeface="Arial" panose="020B0604020202020204" pitchFamily="34" charset="0"/>
              </a:rPr>
              <a:t>—this is where the model learns patterns, like how high bilirubin might indicate liver failure risk. Then, we use </a:t>
            </a:r>
            <a:r>
              <a:rPr lang="en-US" sz="1800" b="0" i="0" u="none" strike="noStrike" dirty="0">
                <a:solidFill>
                  <a:srgbClr val="000000"/>
                </a:solidFill>
                <a:effectLst/>
                <a:latin typeface="Courier New" panose="02070309020205020404" pitchFamily="49" charset="0"/>
              </a:rPr>
              <a:t>predict()</a:t>
            </a:r>
            <a:r>
              <a:rPr lang="en-US" b="0" i="0" u="none" strike="noStrike" dirty="0">
                <a:solidFill>
                  <a:srgbClr val="000000"/>
                </a:solidFill>
                <a:effectLst/>
                <a:latin typeface="Arial" panose="020B0604020202020204" pitchFamily="34" charset="0"/>
              </a:rPr>
              <a:t> to get predictions on our test data—these are labels, 0 for no risk or 1 for risk. We also use </a:t>
            </a:r>
            <a:r>
              <a:rPr lang="en-US" sz="1800" b="0" i="0" u="none" strike="noStrike" dirty="0" err="1">
                <a:solidFill>
                  <a:srgbClr val="000000"/>
                </a:solidFill>
                <a:effectLst/>
                <a:latin typeface="Courier New" panose="02070309020205020404" pitchFamily="49" charset="0"/>
              </a:rPr>
              <a:t>predict_proba</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 to get probabilities, which tell us how confident the model is—like a 90% chance of risk. Finally, we print a message to confirm the training is done, so we know it’s ready for evaluation in the next step!</a:t>
            </a:r>
          </a:p>
        </p:txBody>
      </p:sp>
      <p:sp>
        <p:nvSpPr>
          <p:cNvPr id="4" name="Slide Number Placeholder 3">
            <a:extLst>
              <a:ext uri="{FF2B5EF4-FFF2-40B4-BE49-F238E27FC236}">
                <a16:creationId xmlns:a16="http://schemas.microsoft.com/office/drawing/2014/main" id="{002B540A-E364-612E-8CF3-78B019D9AE3A}"/>
              </a:ext>
            </a:extLst>
          </p:cNvPr>
          <p:cNvSpPr>
            <a:spLocks noGrp="1"/>
          </p:cNvSpPr>
          <p:nvPr>
            <p:ph type="sldNum" sz="quarter" idx="5"/>
          </p:nvPr>
        </p:nvSpPr>
        <p:spPr/>
        <p:txBody>
          <a:bodyPr/>
          <a:lstStyle/>
          <a:p>
            <a:fld id="{9A719EFE-4063-A242-9F66-611FDCBBBDC5}" type="slidenum">
              <a:rPr lang="en-US" smtClean="0"/>
              <a:t>12</a:t>
            </a:fld>
            <a:endParaRPr lang="en-US"/>
          </a:p>
        </p:txBody>
      </p:sp>
    </p:spTree>
    <p:extLst>
      <p:ext uri="{BB962C8B-B14F-4D97-AF65-F5344CB8AC3E}">
        <p14:creationId xmlns:p14="http://schemas.microsoft.com/office/powerpoint/2010/main" val="3277879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EEC8-FF94-EC12-DEC8-6D7C1E789B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6D9FF9-569F-81A1-8798-9857B1032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2923E-1ABB-7963-2C36-167A840C0B3D}"/>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Now that we’ve trained our Random Forest model and made predictions, let’s understand how it works and evaluate its performance. Random Forest is a team of 100 decision trees that vote on the outcome—whether a patient is at risk or not. It’s great because it reduces overfitting and can rank which features, like bilirubin, are most important. We’ll use six plots to analyze our model: a feature importance chart to see what drives predictions, a confusion matrix to check accuracy, a Precision-Recall curve for imbalanced data, a probability distribution to see class separation, a t-SNE plot to visualize data clusters, and a 2D density plot to explore feature interactions. These will help us understand our model’s behavior!</a:t>
            </a:r>
          </a:p>
        </p:txBody>
      </p:sp>
      <p:sp>
        <p:nvSpPr>
          <p:cNvPr id="4" name="Slide Number Placeholder 3">
            <a:extLst>
              <a:ext uri="{FF2B5EF4-FFF2-40B4-BE49-F238E27FC236}">
                <a16:creationId xmlns:a16="http://schemas.microsoft.com/office/drawing/2014/main" id="{D140A784-1A44-0900-BC02-EA6CAB86BF7D}"/>
              </a:ext>
            </a:extLst>
          </p:cNvPr>
          <p:cNvSpPr>
            <a:spLocks noGrp="1"/>
          </p:cNvSpPr>
          <p:nvPr>
            <p:ph type="sldNum" sz="quarter" idx="5"/>
          </p:nvPr>
        </p:nvSpPr>
        <p:spPr/>
        <p:txBody>
          <a:bodyPr/>
          <a:lstStyle/>
          <a:p>
            <a:fld id="{9A719EFE-4063-A242-9F66-611FDCBBBDC5}" type="slidenum">
              <a:rPr lang="en-US" smtClean="0"/>
              <a:t>13</a:t>
            </a:fld>
            <a:endParaRPr lang="en-US"/>
          </a:p>
        </p:txBody>
      </p:sp>
    </p:spTree>
    <p:extLst>
      <p:ext uri="{BB962C8B-B14F-4D97-AF65-F5344CB8AC3E}">
        <p14:creationId xmlns:p14="http://schemas.microsoft.com/office/powerpoint/2010/main" val="1552793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90806-70F1-C348-F77D-0747B2414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C71264-5A75-D512-C5B8-9D4A574FA6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6CB71-087E-11B8-BA03-3489A1E019E8}"/>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Here’s our first results plot: a sorted feature importance chart. The x-axis shows the importance score from 0 to 1, and the y-axis lists our features. The bars are sorted, so we see </a:t>
            </a:r>
            <a:r>
              <a:rPr lang="en-US" b="0" i="0" u="none" strike="noStrike" dirty="0" err="1">
                <a:solidFill>
                  <a:srgbClr val="000000"/>
                </a:solidFill>
                <a:effectLst/>
                <a:latin typeface="Arial" panose="020B0604020202020204" pitchFamily="34" charset="0"/>
              </a:rPr>
              <a:t>total_bilirubin</a:t>
            </a:r>
            <a:r>
              <a:rPr lang="en-US" b="0" i="0" u="none" strike="noStrike" dirty="0">
                <a:solidFill>
                  <a:srgbClr val="000000"/>
                </a:solidFill>
                <a:effectLst/>
                <a:latin typeface="Arial" panose="020B0604020202020204" pitchFamily="34" charset="0"/>
              </a:rPr>
              <a:t> at the top with a score of 0.665—meaning it’s the biggest driver of our predictions. Other features like </a:t>
            </a:r>
            <a:r>
              <a:rPr lang="en-US" b="0" i="0" u="none" strike="noStrike" dirty="0" err="1">
                <a:solidFill>
                  <a:srgbClr val="000000"/>
                </a:solidFill>
                <a:effectLst/>
                <a:latin typeface="Arial" panose="020B0604020202020204" pitchFamily="34" charset="0"/>
              </a:rPr>
              <a:t>direct_bilirubin</a:t>
            </a:r>
            <a:r>
              <a:rPr lang="en-US" b="0" i="0" u="none" strike="noStrike" dirty="0">
                <a:solidFill>
                  <a:srgbClr val="000000"/>
                </a:solidFill>
                <a:effectLst/>
                <a:latin typeface="Arial" panose="020B0604020202020204" pitchFamily="34" charset="0"/>
              </a:rPr>
              <a:t>, AST, and </a:t>
            </a:r>
            <a:r>
              <a:rPr lang="en-US" b="0" i="0" u="none" strike="noStrike" dirty="0" err="1">
                <a:solidFill>
                  <a:srgbClr val="000000"/>
                </a:solidFill>
                <a:effectLst/>
                <a:latin typeface="Arial" panose="020B0604020202020204" pitchFamily="34" charset="0"/>
              </a:rPr>
              <a:t>ggt</a:t>
            </a:r>
            <a:r>
              <a:rPr lang="en-US" b="0" i="0" u="none" strike="noStrike" dirty="0">
                <a:solidFill>
                  <a:srgbClr val="000000"/>
                </a:solidFill>
                <a:effectLst/>
                <a:latin typeface="Arial" panose="020B0604020202020204" pitchFamily="34" charset="0"/>
              </a:rPr>
              <a:t> also matter but less so. The numerical labels give exact values, making it clear how much each feature contributes. This aligns with medical knowledge: high bilirubin is a key sign of liver failure, so our model is focusing on the right things!</a:t>
            </a:r>
          </a:p>
        </p:txBody>
      </p:sp>
      <p:sp>
        <p:nvSpPr>
          <p:cNvPr id="4" name="Slide Number Placeholder 3">
            <a:extLst>
              <a:ext uri="{FF2B5EF4-FFF2-40B4-BE49-F238E27FC236}">
                <a16:creationId xmlns:a16="http://schemas.microsoft.com/office/drawing/2014/main" id="{6CD4DFE2-03B8-26F4-96B6-6760705602BF}"/>
              </a:ext>
            </a:extLst>
          </p:cNvPr>
          <p:cNvSpPr>
            <a:spLocks noGrp="1"/>
          </p:cNvSpPr>
          <p:nvPr>
            <p:ph type="sldNum" sz="quarter" idx="5"/>
          </p:nvPr>
        </p:nvSpPr>
        <p:spPr/>
        <p:txBody>
          <a:bodyPr/>
          <a:lstStyle/>
          <a:p>
            <a:fld id="{9A719EFE-4063-A242-9F66-611FDCBBBDC5}" type="slidenum">
              <a:rPr lang="en-US" smtClean="0"/>
              <a:t>14</a:t>
            </a:fld>
            <a:endParaRPr lang="en-US"/>
          </a:p>
        </p:txBody>
      </p:sp>
    </p:spTree>
    <p:extLst>
      <p:ext uri="{BB962C8B-B14F-4D97-AF65-F5344CB8AC3E}">
        <p14:creationId xmlns:p14="http://schemas.microsoft.com/office/powerpoint/2010/main" val="1813486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4171E-6ED7-78D9-CF9D-3761D97F82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4604E-AC4D-24E9-EC04-D8D49E7BC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226096-ED34-4A0B-4EB9-0181AACA4E9B}"/>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This is our normalized confusion matrix, showing how well our predictions match reality. Rows are actual liver failure status—0 for no, 1 for yes—and columns are predicted risk. The values are proportions, so 0.84 in the top-left means 84% of patients without liver failure were correctly predicted as no risk. But the bottom-right shows only 47% of liver failure cases were correctly predicted as at risk—meaning we miss over half. The darker blue colors highlight higher proportions. Since liver failure cases are rare, this imbalance makes it harder for the model, and we’ll see this in other plots too!</a:t>
            </a:r>
          </a:p>
        </p:txBody>
      </p:sp>
      <p:sp>
        <p:nvSpPr>
          <p:cNvPr id="4" name="Slide Number Placeholder 3">
            <a:extLst>
              <a:ext uri="{FF2B5EF4-FFF2-40B4-BE49-F238E27FC236}">
                <a16:creationId xmlns:a16="http://schemas.microsoft.com/office/drawing/2014/main" id="{0188DDB6-ACDA-7548-8B55-05D13CF74512}"/>
              </a:ext>
            </a:extLst>
          </p:cNvPr>
          <p:cNvSpPr>
            <a:spLocks noGrp="1"/>
          </p:cNvSpPr>
          <p:nvPr>
            <p:ph type="sldNum" sz="quarter" idx="5"/>
          </p:nvPr>
        </p:nvSpPr>
        <p:spPr/>
        <p:txBody>
          <a:bodyPr/>
          <a:lstStyle/>
          <a:p>
            <a:fld id="{9A719EFE-4063-A242-9F66-611FDCBBBDC5}" type="slidenum">
              <a:rPr lang="en-US" smtClean="0"/>
              <a:t>15</a:t>
            </a:fld>
            <a:endParaRPr lang="en-US"/>
          </a:p>
        </p:txBody>
      </p:sp>
    </p:spTree>
    <p:extLst>
      <p:ext uri="{BB962C8B-B14F-4D97-AF65-F5344CB8AC3E}">
        <p14:creationId xmlns:p14="http://schemas.microsoft.com/office/powerpoint/2010/main" val="2344939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99812-5157-2DFD-B47A-B402530C15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B0D9A-4AC9-5086-21CD-6F36F3567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D01C7-FAE7-1C63-D2D7-D90D30FA8CE7}"/>
              </a:ext>
            </a:extLst>
          </p:cNvPr>
          <p:cNvSpPr>
            <a:spLocks noGrp="1"/>
          </p:cNvSpPr>
          <p:nvPr>
            <p:ph type="body" idx="1"/>
          </p:nvPr>
        </p:nvSpPr>
        <p:spPr/>
        <p:txBody>
          <a:bodyPr/>
          <a:lstStyle/>
          <a:p>
            <a:pPr algn="l"/>
            <a:r>
              <a:rPr lang="en-US" b="0" i="0" u="none" strike="noStrike" dirty="0" err="1">
                <a:solidFill>
                  <a:srgbClr val="000000"/>
                </a:solidFill>
                <a:effectLst/>
                <a:latin typeface="Arial" panose="020B0604020202020204" pitchFamily="34" charset="0"/>
              </a:rPr>
              <a:t>ext</a:t>
            </a:r>
            <a:r>
              <a:rPr lang="en-US" b="0" i="0" u="none" strike="noStrike" dirty="0">
                <a:solidFill>
                  <a:srgbClr val="000000"/>
                </a:solidFill>
                <a:effectLst/>
                <a:latin typeface="Arial" panose="020B0604020202020204" pitchFamily="34" charset="0"/>
              </a:rPr>
              <a:t>, we have the Precision-Recall curve, which is great for imbalanced data like ours where liver failure is rare. The x-axis is recall—how many actual liver failure cases we catch—and the y-axis is precision—how many of our predicted risks are correct. The blue line shows the trade-off: as recall increases, precision might drop. The Average Precision score, say 0.75, summarizes this curve—a higher AP means we’re doing well at balancing both. This plot tells us how well we’re identifying liver failure cases without too many false positives, which is critical in a medical context!</a:t>
            </a:r>
          </a:p>
        </p:txBody>
      </p:sp>
      <p:sp>
        <p:nvSpPr>
          <p:cNvPr id="4" name="Slide Number Placeholder 3">
            <a:extLst>
              <a:ext uri="{FF2B5EF4-FFF2-40B4-BE49-F238E27FC236}">
                <a16:creationId xmlns:a16="http://schemas.microsoft.com/office/drawing/2014/main" id="{885934C9-81DB-401A-424C-64093EC45F07}"/>
              </a:ext>
            </a:extLst>
          </p:cNvPr>
          <p:cNvSpPr>
            <a:spLocks noGrp="1"/>
          </p:cNvSpPr>
          <p:nvPr>
            <p:ph type="sldNum" sz="quarter" idx="5"/>
          </p:nvPr>
        </p:nvSpPr>
        <p:spPr/>
        <p:txBody>
          <a:bodyPr/>
          <a:lstStyle/>
          <a:p>
            <a:fld id="{9A719EFE-4063-A242-9F66-611FDCBBBDC5}" type="slidenum">
              <a:rPr lang="en-US" smtClean="0"/>
              <a:t>16</a:t>
            </a:fld>
            <a:endParaRPr lang="en-US"/>
          </a:p>
        </p:txBody>
      </p:sp>
    </p:spTree>
    <p:extLst>
      <p:ext uri="{BB962C8B-B14F-4D97-AF65-F5344CB8AC3E}">
        <p14:creationId xmlns:p14="http://schemas.microsoft.com/office/powerpoint/2010/main" val="3183171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727E-468C-0958-E1F4-BF4A95E659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C4374-B3A7-49FF-1801-22D68C1B2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243329-891E-6292-5A0D-8627269EE20D}"/>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This plot shows the distribution of predicted probabilities, split by actual liver failure status. The x-axis is the predicted probability of liver failure from 0 to 1, and the y-axis is the count of patients. Blue is no liver failure, and red is liver failure. After deduplication, the counts are realistic—around 20 patients in our test set. See the separation: most blue cases are near 0, meaning the model is confident they’re not at risk, and red cases are near 1, showing confidence in liver failure predictions. The KDE lines confirm this trend. This separation suggests our model is doing a good job distinguishing classes!</a:t>
            </a:r>
          </a:p>
        </p:txBody>
      </p:sp>
      <p:sp>
        <p:nvSpPr>
          <p:cNvPr id="4" name="Slide Number Placeholder 3">
            <a:extLst>
              <a:ext uri="{FF2B5EF4-FFF2-40B4-BE49-F238E27FC236}">
                <a16:creationId xmlns:a16="http://schemas.microsoft.com/office/drawing/2014/main" id="{6E02E800-DDEC-C412-7DF0-D0939632FCD1}"/>
              </a:ext>
            </a:extLst>
          </p:cNvPr>
          <p:cNvSpPr>
            <a:spLocks noGrp="1"/>
          </p:cNvSpPr>
          <p:nvPr>
            <p:ph type="sldNum" sz="quarter" idx="5"/>
          </p:nvPr>
        </p:nvSpPr>
        <p:spPr/>
        <p:txBody>
          <a:bodyPr/>
          <a:lstStyle/>
          <a:p>
            <a:fld id="{9A719EFE-4063-A242-9F66-611FDCBBBDC5}" type="slidenum">
              <a:rPr lang="en-US" smtClean="0"/>
              <a:t>17</a:t>
            </a:fld>
            <a:endParaRPr lang="en-US"/>
          </a:p>
        </p:txBody>
      </p:sp>
    </p:spTree>
    <p:extLst>
      <p:ext uri="{BB962C8B-B14F-4D97-AF65-F5344CB8AC3E}">
        <p14:creationId xmlns:p14="http://schemas.microsoft.com/office/powerpoint/2010/main" val="3155040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7E96E-77FA-6AE7-429A-4A93B4559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3C39B-DD10-D4D8-9365-E05A808F2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7897BD-C1D5-25F7-835A-D1350D59850E}"/>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Here’s our t-SNE plot, which reduces our 11 features to 2D for visualization. The x-axis and y-axis are t-SNE components—think of them as new axes that capture the data’s structure. Points are colored by actual liver failure: 0 for no failure, 1 for failure, with a </a:t>
            </a:r>
            <a:r>
              <a:rPr lang="en-US" b="0" i="0" u="none" strike="noStrike" dirty="0" err="1">
                <a:solidFill>
                  <a:srgbClr val="000000"/>
                </a:solidFill>
                <a:effectLst/>
                <a:latin typeface="Arial" panose="020B0604020202020204" pitchFamily="34" charset="0"/>
              </a:rPr>
              <a:t>colorbar</a:t>
            </a:r>
            <a:r>
              <a:rPr lang="en-US" b="0" i="0" u="none" strike="noStrike" dirty="0">
                <a:solidFill>
                  <a:srgbClr val="000000"/>
                </a:solidFill>
                <a:effectLst/>
                <a:latin typeface="Arial" panose="020B0604020202020204" pitchFamily="34" charset="0"/>
              </a:rPr>
              <a:t> from yellow to purple. We used a perplexity of 30 to balance local and global structure. If we see distinct clusters—like yellow points on one side and purple on the other—it means our features naturally separate the classes, which is great for our model. Overlap would suggest it’s harder to distinguish, guiding us to improve features or the model!</a:t>
            </a:r>
          </a:p>
        </p:txBody>
      </p:sp>
      <p:sp>
        <p:nvSpPr>
          <p:cNvPr id="4" name="Slide Number Placeholder 3">
            <a:extLst>
              <a:ext uri="{FF2B5EF4-FFF2-40B4-BE49-F238E27FC236}">
                <a16:creationId xmlns:a16="http://schemas.microsoft.com/office/drawing/2014/main" id="{96CD52B5-6011-726C-423C-4F6972C329BA}"/>
              </a:ext>
            </a:extLst>
          </p:cNvPr>
          <p:cNvSpPr>
            <a:spLocks noGrp="1"/>
          </p:cNvSpPr>
          <p:nvPr>
            <p:ph type="sldNum" sz="quarter" idx="5"/>
          </p:nvPr>
        </p:nvSpPr>
        <p:spPr/>
        <p:txBody>
          <a:bodyPr/>
          <a:lstStyle/>
          <a:p>
            <a:fld id="{9A719EFE-4063-A242-9F66-611FDCBBBDC5}" type="slidenum">
              <a:rPr lang="en-US" smtClean="0"/>
              <a:t>18</a:t>
            </a:fld>
            <a:endParaRPr lang="en-US"/>
          </a:p>
        </p:txBody>
      </p:sp>
    </p:spTree>
    <p:extLst>
      <p:ext uri="{BB962C8B-B14F-4D97-AF65-F5344CB8AC3E}">
        <p14:creationId xmlns:p14="http://schemas.microsoft.com/office/powerpoint/2010/main" val="1603322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AE3E6-F4B6-35B8-A92B-06F05188B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5DBFA-F4CE-320C-BA0A-2FA68E438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272F0-969F-DE8E-E85D-BBAE88BEADEE}"/>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Our final plot is a 2D density plot of </a:t>
            </a:r>
            <a:r>
              <a:rPr lang="en-US" b="0" i="0" u="none" strike="noStrike" dirty="0" err="1">
                <a:solidFill>
                  <a:srgbClr val="000000"/>
                </a:solidFill>
                <a:effectLst/>
                <a:latin typeface="Arial" panose="020B0604020202020204" pitchFamily="34" charset="0"/>
              </a:rPr>
              <a:t>total_bilirubin</a:t>
            </a:r>
            <a:r>
              <a:rPr lang="en-US" b="0" i="0" u="none" strike="noStrike" dirty="0">
                <a:solidFill>
                  <a:srgbClr val="000000"/>
                </a:solidFill>
                <a:effectLst/>
                <a:latin typeface="Arial" panose="020B0604020202020204" pitchFamily="34" charset="0"/>
              </a:rPr>
              <a:t> vs. AST, colored by predicted risk. The x-axis is bilirubin in mg/dL, capped at 20, and the y-axis is AST in units per liter, capped at 500. Green areas show where the model predicts no risk, and orange shows predicted risk. The filled contours give a smooth view of density—darker areas mean more patients. Notice how orange regions cluster where both bilirubin and AST are high, like above 5 mg/dL and 100 U/L. This shows the model predicts risk when both labs are elevated, highlighting their interaction as key drivers of liver failure risk!</a:t>
            </a:r>
          </a:p>
        </p:txBody>
      </p:sp>
      <p:sp>
        <p:nvSpPr>
          <p:cNvPr id="4" name="Slide Number Placeholder 3">
            <a:extLst>
              <a:ext uri="{FF2B5EF4-FFF2-40B4-BE49-F238E27FC236}">
                <a16:creationId xmlns:a16="http://schemas.microsoft.com/office/drawing/2014/main" id="{52472B75-8F29-A5C7-66A4-BA2C57DBC576}"/>
              </a:ext>
            </a:extLst>
          </p:cNvPr>
          <p:cNvSpPr>
            <a:spLocks noGrp="1"/>
          </p:cNvSpPr>
          <p:nvPr>
            <p:ph type="sldNum" sz="quarter" idx="5"/>
          </p:nvPr>
        </p:nvSpPr>
        <p:spPr/>
        <p:txBody>
          <a:bodyPr/>
          <a:lstStyle/>
          <a:p>
            <a:fld id="{9A719EFE-4063-A242-9F66-611FDCBBBDC5}" type="slidenum">
              <a:rPr lang="en-US" smtClean="0"/>
              <a:t>19</a:t>
            </a:fld>
            <a:endParaRPr lang="en-US"/>
          </a:p>
        </p:txBody>
      </p:sp>
    </p:spTree>
    <p:extLst>
      <p:ext uri="{BB962C8B-B14F-4D97-AF65-F5344CB8AC3E}">
        <p14:creationId xmlns:p14="http://schemas.microsoft.com/office/powerpoint/2010/main" val="42250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First, we need our data. Go to PhysioNet, download the MIMIC-III demo files, and put them where Jupyter can find them. We load three files: PATIENTS gives us age and gender, LABEVENTS has lab tests like bilirubin and more, and DIAGNOSES_ICD lists diagnoses. Run the code to load them into Pandas and peek at the first few rows to make sure everything’s good.</a:t>
            </a:r>
          </a:p>
        </p:txBody>
      </p:sp>
      <p:sp>
        <p:nvSpPr>
          <p:cNvPr id="4" name="Slide Number Placeholder 3"/>
          <p:cNvSpPr>
            <a:spLocks noGrp="1"/>
          </p:cNvSpPr>
          <p:nvPr>
            <p:ph type="sldNum" sz="quarter" idx="5"/>
          </p:nvPr>
        </p:nvSpPr>
        <p:spPr/>
        <p:txBody>
          <a:bodyPr/>
          <a:lstStyle/>
          <a:p>
            <a:fld id="{9A719EFE-4063-A242-9F66-611FDCBBBDC5}" type="slidenum">
              <a:rPr lang="en-US" smtClean="0"/>
              <a:t>2</a:t>
            </a:fld>
            <a:endParaRPr lang="en-US"/>
          </a:p>
        </p:txBody>
      </p:sp>
    </p:spTree>
    <p:extLst>
      <p:ext uri="{BB962C8B-B14F-4D97-AF65-F5344CB8AC3E}">
        <p14:creationId xmlns:p14="http://schemas.microsoft.com/office/powerpoint/2010/main" val="1637327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9261C-EFCB-8AC4-110C-F4F2C7842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CF32B7-939E-59AA-C43F-898DF659C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253B8A-FB2E-B78E-CEC3-301C737BFF1B}"/>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We’ve done it! We loaded ICU data, pulled out a ton of liver clues, visualized patterns with plots like t-SNE, and built a Random Forest model to predict liver failure risk. It matches actual cases well, though some data like albumin is missing. This shows how ML can help in healthcare. Next steps? Dig into missing data, look at lab trends over time, or try a neural network.</a:t>
            </a:r>
          </a:p>
        </p:txBody>
      </p:sp>
      <p:sp>
        <p:nvSpPr>
          <p:cNvPr id="4" name="Slide Number Placeholder 3">
            <a:extLst>
              <a:ext uri="{FF2B5EF4-FFF2-40B4-BE49-F238E27FC236}">
                <a16:creationId xmlns:a16="http://schemas.microsoft.com/office/drawing/2014/main" id="{AD8BAD3A-A2FC-2DCB-8371-63A9DA178741}"/>
              </a:ext>
            </a:extLst>
          </p:cNvPr>
          <p:cNvSpPr>
            <a:spLocks noGrp="1"/>
          </p:cNvSpPr>
          <p:nvPr>
            <p:ph type="sldNum" sz="quarter" idx="5"/>
          </p:nvPr>
        </p:nvSpPr>
        <p:spPr/>
        <p:txBody>
          <a:bodyPr/>
          <a:lstStyle/>
          <a:p>
            <a:fld id="{9A719EFE-4063-A242-9F66-611FDCBBBDC5}" type="slidenum">
              <a:rPr lang="en-US" smtClean="0"/>
              <a:t>20</a:t>
            </a:fld>
            <a:endParaRPr lang="en-US"/>
          </a:p>
        </p:txBody>
      </p:sp>
    </p:spTree>
    <p:extLst>
      <p:ext uri="{BB962C8B-B14F-4D97-AF65-F5344CB8AC3E}">
        <p14:creationId xmlns:p14="http://schemas.microsoft.com/office/powerpoint/2010/main" val="1203980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Let’s walk through Step 2, where we extract and prepare data for liver failure prediction. First, we define a dictionary called </a:t>
            </a:r>
            <a:r>
              <a:rPr lang="en-US" sz="1800" b="0" i="0" u="none" strike="noStrike" dirty="0" err="1">
                <a:solidFill>
                  <a:srgbClr val="000000"/>
                </a:solidFill>
                <a:effectLst/>
                <a:latin typeface="Courier New" panose="02070309020205020404" pitchFamily="49" charset="0"/>
              </a:rPr>
              <a:t>liver_items</a:t>
            </a:r>
            <a:r>
              <a:rPr lang="en-US" b="0" i="0" u="none" strike="noStrike" dirty="0">
                <a:solidFill>
                  <a:srgbClr val="000000"/>
                </a:solidFill>
                <a:effectLst/>
                <a:latin typeface="Arial" panose="020B0604020202020204" pitchFamily="34" charset="0"/>
              </a:rPr>
              <a:t> that maps ITEMIDs from LABEVENTS to liver-related labs like total bilirubin, ALT, and AST—these are key indicators of liver health. Next, we filter the LABEVENTS data to keep only these liver labs using </a:t>
            </a:r>
            <a:r>
              <a:rPr lang="en-US" sz="1800" b="0" i="0" u="none" strike="noStrike" dirty="0" err="1">
                <a:solidFill>
                  <a:srgbClr val="000000"/>
                </a:solidFill>
                <a:effectLst/>
                <a:latin typeface="Courier New" panose="02070309020205020404" pitchFamily="49" charset="0"/>
              </a:rPr>
              <a:t>isin</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 and map the ITEMIDs to their names for clarity. Then, we pivot the data with </a:t>
            </a:r>
            <a:r>
              <a:rPr lang="en-US" sz="1800" b="0" i="0" u="none" strike="noStrike" dirty="0" err="1">
                <a:solidFill>
                  <a:srgbClr val="000000"/>
                </a:solidFill>
                <a:effectLst/>
                <a:latin typeface="Courier New" panose="02070309020205020404" pitchFamily="49" charset="0"/>
              </a:rPr>
              <a:t>pivot_table</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 to get one row per patient, using the mean of each lab value—this reshapes our data into a wide format. After that, we merge this with patient demographics from the PATIENTS file, </a:t>
            </a:r>
            <a:r>
              <a:rPr lang="en-US" b="0" i="0" u="none" strike="noStrike" dirty="0" err="1">
                <a:solidFill>
                  <a:srgbClr val="000000"/>
                </a:solidFill>
                <a:effectLst/>
                <a:latin typeface="Arial" panose="020B0604020202020204" pitchFamily="34" charset="0"/>
              </a:rPr>
              <a:t>including.Subject_ID</a:t>
            </a:r>
            <a:r>
              <a:rPr lang="en-US" b="0" i="0" u="none" strike="noStrike" dirty="0">
                <a:solidFill>
                  <a:srgbClr val="000000"/>
                </a:solidFill>
                <a:effectLst/>
                <a:latin typeface="Arial" panose="020B0604020202020204" pitchFamily="34" charset="0"/>
              </a:rPr>
              <a:t>, gender, and date of birth, using </a:t>
            </a:r>
            <a:r>
              <a:rPr lang="en-US" sz="1800" b="0" i="0" u="none" strike="noStrike" dirty="0" err="1">
                <a:solidFill>
                  <a:srgbClr val="000000"/>
                </a:solidFill>
                <a:effectLst/>
                <a:latin typeface="Courier New" panose="02070309020205020404" pitchFamily="49" charset="0"/>
              </a:rPr>
              <a:t>pd.merge</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 We’ll later calculate age, encode gender, define liver failure with ICD-9 codes like 5722, fill missing values with medians, and deduplicate to ensure one row per patient. This gives us a clean dataset to work with for our prediction model!</a:t>
            </a:r>
          </a:p>
        </p:txBody>
      </p:sp>
      <p:sp>
        <p:nvSpPr>
          <p:cNvPr id="4" name="Slide Number Placeholder 3"/>
          <p:cNvSpPr>
            <a:spLocks noGrp="1"/>
          </p:cNvSpPr>
          <p:nvPr>
            <p:ph type="sldNum" sz="quarter" idx="5"/>
          </p:nvPr>
        </p:nvSpPr>
        <p:spPr/>
        <p:txBody>
          <a:bodyPr/>
          <a:lstStyle/>
          <a:p>
            <a:fld id="{9A719EFE-4063-A242-9F66-611FDCBBBDC5}" type="slidenum">
              <a:rPr lang="en-US" smtClean="0"/>
              <a:t>3</a:t>
            </a:fld>
            <a:endParaRPr lang="en-US"/>
          </a:p>
        </p:txBody>
      </p:sp>
    </p:spTree>
    <p:extLst>
      <p:ext uri="{BB962C8B-B14F-4D97-AF65-F5344CB8AC3E}">
        <p14:creationId xmlns:p14="http://schemas.microsoft.com/office/powerpoint/2010/main" val="12948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43606-B2CB-D669-8C2D-95E44CD74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F9163-18D7-A658-48A7-14C2EF61B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013ED5-DEF4-D344-827F-DD685197D2F7}"/>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Let’s explore the data with plots to spot patterns. We’ll look at four visualizations: a bilirubin distribution to see how levels differ, an AST vs. ALT scatterplot to check for liver damage, an age boxplot to compare age distributions, and a pair plot to see relationships between key labs. These will help us understand what drives liver failure. Let’s dive into each one!</a:t>
            </a:r>
          </a:p>
        </p:txBody>
      </p:sp>
      <p:sp>
        <p:nvSpPr>
          <p:cNvPr id="4" name="Slide Number Placeholder 3">
            <a:extLst>
              <a:ext uri="{FF2B5EF4-FFF2-40B4-BE49-F238E27FC236}">
                <a16:creationId xmlns:a16="http://schemas.microsoft.com/office/drawing/2014/main" id="{E06163AA-52AF-2763-A165-FA47D26CD4ED}"/>
              </a:ext>
            </a:extLst>
          </p:cNvPr>
          <p:cNvSpPr>
            <a:spLocks noGrp="1"/>
          </p:cNvSpPr>
          <p:nvPr>
            <p:ph type="sldNum" sz="quarter" idx="5"/>
          </p:nvPr>
        </p:nvSpPr>
        <p:spPr/>
        <p:txBody>
          <a:bodyPr/>
          <a:lstStyle/>
          <a:p>
            <a:fld id="{9A719EFE-4063-A242-9F66-611FDCBBBDC5}" type="slidenum">
              <a:rPr lang="en-US" smtClean="0"/>
              <a:t>4</a:t>
            </a:fld>
            <a:endParaRPr lang="en-US"/>
          </a:p>
        </p:txBody>
      </p:sp>
    </p:spTree>
    <p:extLst>
      <p:ext uri="{BB962C8B-B14F-4D97-AF65-F5344CB8AC3E}">
        <p14:creationId xmlns:p14="http://schemas.microsoft.com/office/powerpoint/2010/main" val="1503861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944F3-EC95-71FA-1F18-F14F91FD0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DD9B1-0C1E-F3E6-CD2F-2C4A61CA8E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6164E8-930C-C62F-80B9-8270C9E86563}"/>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Here’s our first plot: a histogram of total bilirubin levels, split by liver failure status. The x-axis shows bilirubin in mg/dL, and the y-axis shows the count of patients. Blue represents patients without liver failure, and red shows those with it. Notice how the red peak is shifted to the right—patients with liver failure tend to have higher bilirubin, often above 3 mg/dL, while most without failure are below that. The KDE lines smooth out the data, confirming this trend. This suggests bilirubin is a key indicator, which we’ll use in our model!"</a:t>
            </a:r>
          </a:p>
        </p:txBody>
      </p:sp>
      <p:sp>
        <p:nvSpPr>
          <p:cNvPr id="4" name="Slide Number Placeholder 3">
            <a:extLst>
              <a:ext uri="{FF2B5EF4-FFF2-40B4-BE49-F238E27FC236}">
                <a16:creationId xmlns:a16="http://schemas.microsoft.com/office/drawing/2014/main" id="{B9D84806-D185-A2B1-DC50-9BF05E845A79}"/>
              </a:ext>
            </a:extLst>
          </p:cNvPr>
          <p:cNvSpPr>
            <a:spLocks noGrp="1"/>
          </p:cNvSpPr>
          <p:nvPr>
            <p:ph type="sldNum" sz="quarter" idx="5"/>
          </p:nvPr>
        </p:nvSpPr>
        <p:spPr/>
        <p:txBody>
          <a:bodyPr/>
          <a:lstStyle/>
          <a:p>
            <a:fld id="{9A719EFE-4063-A242-9F66-611FDCBBBDC5}" type="slidenum">
              <a:rPr lang="en-US" smtClean="0"/>
              <a:t>5</a:t>
            </a:fld>
            <a:endParaRPr lang="en-US"/>
          </a:p>
        </p:txBody>
      </p:sp>
    </p:spTree>
    <p:extLst>
      <p:ext uri="{BB962C8B-B14F-4D97-AF65-F5344CB8AC3E}">
        <p14:creationId xmlns:p14="http://schemas.microsoft.com/office/powerpoint/2010/main" val="401616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F83A3-F978-D717-6FB8-B7392F83C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307E0-1B60-E74A-60AB-D3A7E5CB7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7A1DB-333D-4AF7-CF7F-838B08E928AC}"/>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Next, we have a scatterplot of AST vs. ALT, two liver enzymes. The x-axis is AST, and the y-axis is ALT, both in units per liter. Green dots are patients without liver failure, and orange dots are those with it. We’ve capped the axes at 500 to focus on typical values. See how the orange dots tend to cluster at higher levels—many liver failure patients have both AST and ALT above 100, while green dots are more spread out at lower values. The transparency helps with overlap. This tells us elevated enzymes are a sign of liver damage, which our model can use!</a:t>
            </a:r>
          </a:p>
        </p:txBody>
      </p:sp>
      <p:sp>
        <p:nvSpPr>
          <p:cNvPr id="4" name="Slide Number Placeholder 3">
            <a:extLst>
              <a:ext uri="{FF2B5EF4-FFF2-40B4-BE49-F238E27FC236}">
                <a16:creationId xmlns:a16="http://schemas.microsoft.com/office/drawing/2014/main" id="{A3B7FFB1-64E8-7CB5-0758-616E177D8F85}"/>
              </a:ext>
            </a:extLst>
          </p:cNvPr>
          <p:cNvSpPr>
            <a:spLocks noGrp="1"/>
          </p:cNvSpPr>
          <p:nvPr>
            <p:ph type="sldNum" sz="quarter" idx="5"/>
          </p:nvPr>
        </p:nvSpPr>
        <p:spPr/>
        <p:txBody>
          <a:bodyPr/>
          <a:lstStyle/>
          <a:p>
            <a:fld id="{9A719EFE-4063-A242-9F66-611FDCBBBDC5}" type="slidenum">
              <a:rPr lang="en-US" smtClean="0"/>
              <a:t>6</a:t>
            </a:fld>
            <a:endParaRPr lang="en-US"/>
          </a:p>
        </p:txBody>
      </p:sp>
    </p:spTree>
    <p:extLst>
      <p:ext uri="{BB962C8B-B14F-4D97-AF65-F5344CB8AC3E}">
        <p14:creationId xmlns:p14="http://schemas.microsoft.com/office/powerpoint/2010/main" val="1880170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67E1E-CBA3-F0C0-0CBC-E2EB8E210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00AD51-F182-E952-7164-61F7E56197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53FC2-56CE-30A6-C19A-B2BDFCD624BD}"/>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This boxplot looks at age distribution by liver failure status. The x-axis splits patients into no liver failure (0) and liver failure (1), and the y-axis shows age in years. Each box shows the median age as the middle line, with the box covering the 25th to 75th percentiles. Whiskers extend to the min and max, and dots are outliers. Notice the median age for liver failure patients is higher—maybe around 60—compared to those without, around 50. This suggests older age might be a risk factor, which our model can pick up on!</a:t>
            </a:r>
          </a:p>
        </p:txBody>
      </p:sp>
      <p:sp>
        <p:nvSpPr>
          <p:cNvPr id="4" name="Slide Number Placeholder 3">
            <a:extLst>
              <a:ext uri="{FF2B5EF4-FFF2-40B4-BE49-F238E27FC236}">
                <a16:creationId xmlns:a16="http://schemas.microsoft.com/office/drawing/2014/main" id="{58A6C84A-B522-E3F9-9488-984524ED24FA}"/>
              </a:ext>
            </a:extLst>
          </p:cNvPr>
          <p:cNvSpPr>
            <a:spLocks noGrp="1"/>
          </p:cNvSpPr>
          <p:nvPr>
            <p:ph type="sldNum" sz="quarter" idx="5"/>
          </p:nvPr>
        </p:nvSpPr>
        <p:spPr/>
        <p:txBody>
          <a:bodyPr/>
          <a:lstStyle/>
          <a:p>
            <a:fld id="{9A719EFE-4063-A242-9F66-611FDCBBBDC5}" type="slidenum">
              <a:rPr lang="en-US" smtClean="0"/>
              <a:t>7</a:t>
            </a:fld>
            <a:endParaRPr lang="en-US"/>
          </a:p>
        </p:txBody>
      </p:sp>
    </p:spTree>
    <p:extLst>
      <p:ext uri="{BB962C8B-B14F-4D97-AF65-F5344CB8AC3E}">
        <p14:creationId xmlns:p14="http://schemas.microsoft.com/office/powerpoint/2010/main" val="1859661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ED1A-AB78-D7D6-3369-36A411C4A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97E8C-1212-C064-1B75-5C5CFFD5C4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0C3AC-41FA-DEF6-A2E2-94456BB44671}"/>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Here’s our pair plot, which gives a multi-dimensional view of four key labs: </a:t>
            </a:r>
            <a:r>
              <a:rPr lang="en-US" b="0" i="0" u="none" strike="noStrike" dirty="0" err="1">
                <a:solidFill>
                  <a:srgbClr val="000000"/>
                </a:solidFill>
                <a:effectLst/>
                <a:latin typeface="Arial" panose="020B0604020202020204" pitchFamily="34" charset="0"/>
              </a:rPr>
              <a:t>total_bilirubin</a:t>
            </a:r>
            <a:r>
              <a:rPr lang="en-US" b="0" i="0" u="none" strike="noStrike" dirty="0">
                <a:solidFill>
                  <a:srgbClr val="000000"/>
                </a:solidFill>
                <a:effectLst/>
                <a:latin typeface="Arial" panose="020B0604020202020204" pitchFamily="34" charset="0"/>
              </a:rPr>
              <a:t>, ALT, AST, and albumin. Blue points are no liver failure, and red are liver failure. The diagonal shows histograms for each feature—see how bilirubin peaks higher for red, and albumin is lower. The off-diagonal scatterplots show pairwise relationships—like high bilirubin often pairs with high AST in liver failure cases. This plot helps us see correlations and patterns, confirming that these labs are related to liver failure. It’s a great way to spot trends before modeling!</a:t>
            </a:r>
          </a:p>
        </p:txBody>
      </p:sp>
      <p:sp>
        <p:nvSpPr>
          <p:cNvPr id="4" name="Slide Number Placeholder 3">
            <a:extLst>
              <a:ext uri="{FF2B5EF4-FFF2-40B4-BE49-F238E27FC236}">
                <a16:creationId xmlns:a16="http://schemas.microsoft.com/office/drawing/2014/main" id="{0C8A66B0-E5C4-29BD-839B-FB7FB2E0FD40}"/>
              </a:ext>
            </a:extLst>
          </p:cNvPr>
          <p:cNvSpPr>
            <a:spLocks noGrp="1"/>
          </p:cNvSpPr>
          <p:nvPr>
            <p:ph type="sldNum" sz="quarter" idx="5"/>
          </p:nvPr>
        </p:nvSpPr>
        <p:spPr/>
        <p:txBody>
          <a:bodyPr/>
          <a:lstStyle/>
          <a:p>
            <a:fld id="{9A719EFE-4063-A242-9F66-611FDCBBBDC5}" type="slidenum">
              <a:rPr lang="en-US" smtClean="0"/>
              <a:t>8</a:t>
            </a:fld>
            <a:endParaRPr lang="en-US"/>
          </a:p>
        </p:txBody>
      </p:sp>
    </p:spTree>
    <p:extLst>
      <p:ext uri="{BB962C8B-B14F-4D97-AF65-F5344CB8AC3E}">
        <p14:creationId xmlns:p14="http://schemas.microsoft.com/office/powerpoint/2010/main" val="1219036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E80E9-0647-53C2-1BD9-EE2B55550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F80B35-DE7A-296F-9843-12655A53C8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2E19EA-FFA0-D6CF-A7D0-0586B998B969}"/>
              </a:ext>
            </a:extLst>
          </p:cNvPr>
          <p:cNvSpPr>
            <a:spLocks noGrp="1"/>
          </p:cNvSpPr>
          <p:nvPr>
            <p:ph type="body" idx="1"/>
          </p:nvPr>
        </p:nvSpPr>
        <p:spPr/>
        <p:txBody>
          <a:bodyPr/>
          <a:lstStyle/>
          <a:p>
            <a:pPr algn="l"/>
            <a:r>
              <a:rPr lang="en-US" b="0" i="0" u="none" strike="noStrike" dirty="0">
                <a:solidFill>
                  <a:srgbClr val="000000"/>
                </a:solidFill>
                <a:effectLst/>
                <a:latin typeface="Arial" panose="020B0604020202020204" pitchFamily="34" charset="0"/>
              </a:rPr>
              <a:t>In Step 4, we prepare our data for machine learning. First, we define our features—these are the variables we’ll use to predict liver failure risk, like age, gender, and liver labs such as bilirubin and ALT. We store these in a list called </a:t>
            </a:r>
            <a:r>
              <a:rPr lang="en-US" sz="1800" b="0" i="0" u="none" strike="noStrike" dirty="0">
                <a:solidFill>
                  <a:srgbClr val="000000"/>
                </a:solidFill>
                <a:effectLst/>
                <a:latin typeface="Courier New" panose="02070309020205020404" pitchFamily="49" charset="0"/>
              </a:rPr>
              <a:t>features</a:t>
            </a:r>
            <a:r>
              <a:rPr lang="en-US" b="0" i="0" u="none" strike="noStrike" dirty="0">
                <a:solidFill>
                  <a:srgbClr val="000000"/>
                </a:solidFill>
                <a:effectLst/>
                <a:latin typeface="Arial" panose="020B0604020202020204" pitchFamily="34" charset="0"/>
              </a:rPr>
              <a:t>. Next, we extract our feature matrix </a:t>
            </a:r>
            <a:r>
              <a:rPr lang="en-US" sz="1800" b="0" i="0" u="none" strike="noStrike" dirty="0">
                <a:solidFill>
                  <a:srgbClr val="000000"/>
                </a:solidFill>
                <a:effectLst/>
                <a:latin typeface="Courier New" panose="02070309020205020404" pitchFamily="49" charset="0"/>
              </a:rPr>
              <a:t>X</a:t>
            </a:r>
            <a:r>
              <a:rPr lang="en-US" b="0" i="0" u="none" strike="noStrike" dirty="0">
                <a:solidFill>
                  <a:srgbClr val="000000"/>
                </a:solidFill>
                <a:effectLst/>
                <a:latin typeface="Arial" panose="020B0604020202020204" pitchFamily="34" charset="0"/>
              </a:rPr>
              <a:t> by selecting these columns from our dataset, and our target variable </a:t>
            </a:r>
            <a:r>
              <a:rPr lang="en-US" sz="1800" b="0" i="0" u="none" strike="noStrike" dirty="0">
                <a:solidFill>
                  <a:srgbClr val="000000"/>
                </a:solidFill>
                <a:effectLst/>
                <a:latin typeface="Courier New" panose="02070309020205020404" pitchFamily="49" charset="0"/>
              </a:rPr>
              <a:t>y</a:t>
            </a:r>
            <a:r>
              <a:rPr lang="en-US" b="0" i="0" u="none" strike="noStrike" dirty="0">
                <a:solidFill>
                  <a:srgbClr val="000000"/>
                </a:solidFill>
                <a:effectLst/>
                <a:latin typeface="Arial" panose="020B0604020202020204" pitchFamily="34" charset="0"/>
              </a:rPr>
              <a:t>, which is the liver failure risk we defined earlier. Then, we split the data into 80% for training and 20% for testing using </a:t>
            </a:r>
            <a:r>
              <a:rPr lang="en-US" sz="1800" b="0" i="0" u="none" strike="noStrike" dirty="0" err="1">
                <a:solidFill>
                  <a:srgbClr val="000000"/>
                </a:solidFill>
                <a:effectLst/>
                <a:latin typeface="Courier New" panose="02070309020205020404" pitchFamily="49" charset="0"/>
              </a:rPr>
              <a:t>train_test_split</a:t>
            </a:r>
            <a:r>
              <a:rPr lang="en-US" sz="1800" b="0" i="0" u="none" strike="noStrike" dirty="0">
                <a:solidFill>
                  <a:srgbClr val="000000"/>
                </a:solidFill>
                <a:effectLst/>
                <a:latin typeface="Courier New" panose="02070309020205020404" pitchFamily="49" charset="0"/>
              </a:rPr>
              <a:t>()</a:t>
            </a:r>
            <a:r>
              <a:rPr lang="en-US" b="0" i="0" u="none" strike="noStrike" dirty="0">
                <a:solidFill>
                  <a:srgbClr val="000000"/>
                </a:solidFill>
                <a:effectLst/>
                <a:latin typeface="Arial" panose="020B0604020202020204" pitchFamily="34" charset="0"/>
              </a:rPr>
              <a:t>—this lets us train our model on most of the data and test it on the rest to see how well it performs. The </a:t>
            </a:r>
            <a:r>
              <a:rPr lang="en-US" sz="1800" b="0" i="0" u="none" strike="noStrike" dirty="0" err="1">
                <a:solidFill>
                  <a:srgbClr val="000000"/>
                </a:solidFill>
                <a:effectLst/>
                <a:latin typeface="Courier New" panose="02070309020205020404" pitchFamily="49" charset="0"/>
              </a:rPr>
              <a:t>random_state</a:t>
            </a:r>
            <a:r>
              <a:rPr lang="en-US" sz="1800" b="0" i="0" u="none" strike="noStrike" dirty="0">
                <a:solidFill>
                  <a:srgbClr val="000000"/>
                </a:solidFill>
                <a:effectLst/>
                <a:latin typeface="Courier New" panose="02070309020205020404" pitchFamily="49" charset="0"/>
              </a:rPr>
              <a:t>=42</a:t>
            </a:r>
            <a:r>
              <a:rPr lang="en-US" b="0" i="0" u="none" strike="noStrike" dirty="0">
                <a:solidFill>
                  <a:srgbClr val="000000"/>
                </a:solidFill>
                <a:effectLst/>
                <a:latin typeface="Arial" panose="020B0604020202020204" pitchFamily="34" charset="0"/>
              </a:rPr>
              <a:t> ensures our split is reproducible. We can check the shapes of the training and testing sets to confirm the split worked correctly, which we’d see in the output if we printed them.</a:t>
            </a:r>
          </a:p>
        </p:txBody>
      </p:sp>
      <p:sp>
        <p:nvSpPr>
          <p:cNvPr id="4" name="Slide Number Placeholder 3">
            <a:extLst>
              <a:ext uri="{FF2B5EF4-FFF2-40B4-BE49-F238E27FC236}">
                <a16:creationId xmlns:a16="http://schemas.microsoft.com/office/drawing/2014/main" id="{10AB2B63-6FF5-504E-9F30-ABA7C4F26399}"/>
              </a:ext>
            </a:extLst>
          </p:cNvPr>
          <p:cNvSpPr>
            <a:spLocks noGrp="1"/>
          </p:cNvSpPr>
          <p:nvPr>
            <p:ph type="sldNum" sz="quarter" idx="5"/>
          </p:nvPr>
        </p:nvSpPr>
        <p:spPr/>
        <p:txBody>
          <a:bodyPr/>
          <a:lstStyle/>
          <a:p>
            <a:fld id="{9A719EFE-4063-A242-9F66-611FDCBBBDC5}" type="slidenum">
              <a:rPr lang="en-US" smtClean="0"/>
              <a:t>9</a:t>
            </a:fld>
            <a:endParaRPr lang="en-US"/>
          </a:p>
        </p:txBody>
      </p:sp>
    </p:spTree>
    <p:extLst>
      <p:ext uri="{BB962C8B-B14F-4D97-AF65-F5344CB8AC3E}">
        <p14:creationId xmlns:p14="http://schemas.microsoft.com/office/powerpoint/2010/main" val="521263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3/10/25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1026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3/10/25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88895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3/10/25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0701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3/10/25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22010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3/10/25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40382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3/10/25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07881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3/10/25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77192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3/10/25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13077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3/10/25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14173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3/10/25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68238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3/10/25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1698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3/10/25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52099162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F992EE0-51F4-B11F-FCBE-621720DF261B}"/>
              </a:ext>
            </a:extLst>
          </p:cNvPr>
          <p:cNvPicPr>
            <a:picLocks noChangeAspect="1"/>
          </p:cNvPicPr>
          <p:nvPr/>
        </p:nvPicPr>
        <p:blipFill>
          <a:blip r:embed="rId3"/>
          <a:srcRect l="28088"/>
          <a:stretch/>
        </p:blipFill>
        <p:spPr>
          <a:xfrm>
            <a:off x="20" y="1"/>
            <a:ext cx="6575591" cy="6858000"/>
          </a:xfrm>
          <a:prstGeom prst="rect">
            <a:avLst/>
          </a:prstGeom>
        </p:spPr>
      </p:pic>
      <p:sp>
        <p:nvSpPr>
          <p:cNvPr id="2" name="Title 1">
            <a:extLst>
              <a:ext uri="{FF2B5EF4-FFF2-40B4-BE49-F238E27FC236}">
                <a16:creationId xmlns:a16="http://schemas.microsoft.com/office/drawing/2014/main" id="{3A1C2987-5320-087E-96F9-1CBC6B1635FA}"/>
              </a:ext>
            </a:extLst>
          </p:cNvPr>
          <p:cNvSpPr>
            <a:spLocks noGrp="1"/>
          </p:cNvSpPr>
          <p:nvPr>
            <p:ph type="ctrTitle"/>
          </p:nvPr>
        </p:nvSpPr>
        <p:spPr>
          <a:xfrm>
            <a:off x="7168896" y="1129554"/>
            <a:ext cx="4361688" cy="3475236"/>
          </a:xfrm>
        </p:spPr>
        <p:txBody>
          <a:bodyPr>
            <a:normAutofit/>
          </a:bodyPr>
          <a:lstStyle/>
          <a:p>
            <a:pPr algn="l"/>
            <a:br>
              <a:rPr lang="en-US" sz="4200" dirty="0">
                <a:latin typeface="Arial" panose="020B0604020202020204" pitchFamily="34" charset="0"/>
                <a:cs typeface="Arial" panose="020B0604020202020204" pitchFamily="34" charset="0"/>
              </a:rPr>
            </a:br>
            <a:r>
              <a:rPr lang="en-US" sz="4200" dirty="0">
                <a:latin typeface="Arial" panose="020B0604020202020204" pitchFamily="34" charset="0"/>
                <a:cs typeface="Arial" panose="020B0604020202020204" pitchFamily="34" charset="0"/>
              </a:rPr>
              <a:t>Predicting Liver Failure Risk with MIMIC-III Demo Data</a:t>
            </a:r>
          </a:p>
        </p:txBody>
      </p:sp>
      <p:sp>
        <p:nvSpPr>
          <p:cNvPr id="3" name="Subtitle 2">
            <a:extLst>
              <a:ext uri="{FF2B5EF4-FFF2-40B4-BE49-F238E27FC236}">
                <a16:creationId xmlns:a16="http://schemas.microsoft.com/office/drawing/2014/main" id="{5B57ED77-E908-59AA-8E5F-0F44DC21CFB8}"/>
              </a:ext>
            </a:extLst>
          </p:cNvPr>
          <p:cNvSpPr>
            <a:spLocks noGrp="1"/>
          </p:cNvSpPr>
          <p:nvPr>
            <p:ph type="subTitle" idx="1"/>
          </p:nvPr>
        </p:nvSpPr>
        <p:spPr>
          <a:xfrm>
            <a:off x="7168896" y="4731337"/>
            <a:ext cx="4206240" cy="1184584"/>
          </a:xfrm>
        </p:spPr>
        <p:txBody>
          <a:bodyPr>
            <a:normAutofit/>
          </a:bodyPr>
          <a:lstStyle/>
          <a:p>
            <a:pPr algn="l"/>
            <a:r>
              <a:rPr lang="en-US" kern="0" dirty="0">
                <a:effectLst/>
                <a:latin typeface="Arial" panose="020B0604020202020204" pitchFamily="34" charset="0"/>
                <a:ea typeface="Times New Roman" panose="02020603050405020304" pitchFamily="18" charset="0"/>
              </a:rPr>
              <a:t>Using Machine Learning to Analyze ICU Patient Data</a:t>
            </a:r>
            <a:r>
              <a:rPr lang="en-US" dirty="0">
                <a:effectLst/>
              </a:rPr>
              <a:t> </a:t>
            </a:r>
            <a:endParaRPr lang="en-US" dirty="0"/>
          </a:p>
        </p:txBody>
      </p:sp>
    </p:spTree>
    <p:extLst>
      <p:ext uri="{BB962C8B-B14F-4D97-AF65-F5344CB8AC3E}">
        <p14:creationId xmlns:p14="http://schemas.microsoft.com/office/powerpoint/2010/main" val="2644778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C3F2C-5EAD-5F26-6CA5-9EFCC5222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D0E3D5-8312-83F4-E370-81284C319F38}"/>
              </a:ext>
            </a:extLst>
          </p:cNvPr>
          <p:cNvSpPr>
            <a:spLocks noGrp="1"/>
          </p:cNvSpPr>
          <p:nvPr>
            <p:ph type="title"/>
          </p:nvPr>
        </p:nvSpPr>
        <p:spPr>
          <a:xfrm>
            <a:off x="612647" y="548640"/>
            <a:ext cx="10495620" cy="1132258"/>
          </a:xfrm>
        </p:spPr>
        <p:txBody>
          <a:bodyPr>
            <a:normAutofit/>
          </a:bodyPr>
          <a:lstStyle/>
          <a:p>
            <a:pPr algn="l"/>
            <a:r>
              <a:rPr lang="en-US" i="0" u="none" strike="noStrike" dirty="0">
                <a:solidFill>
                  <a:srgbClr val="000000"/>
                </a:solidFill>
                <a:effectLst/>
              </a:rPr>
              <a:t>Understanding Random Forest for Beginners</a:t>
            </a:r>
          </a:p>
        </p:txBody>
      </p:sp>
      <p:sp>
        <p:nvSpPr>
          <p:cNvPr id="3" name="Content Placeholder 2">
            <a:extLst>
              <a:ext uri="{FF2B5EF4-FFF2-40B4-BE49-F238E27FC236}">
                <a16:creationId xmlns:a16="http://schemas.microsoft.com/office/drawing/2014/main" id="{E5CA5102-6F53-8DBC-2480-C9A457B4DD2C}"/>
              </a:ext>
            </a:extLst>
          </p:cNvPr>
          <p:cNvSpPr>
            <a:spLocks noGrp="1"/>
          </p:cNvSpPr>
          <p:nvPr>
            <p:ph idx="1"/>
          </p:nvPr>
        </p:nvSpPr>
        <p:spPr>
          <a:xfrm>
            <a:off x="612648" y="1371600"/>
            <a:ext cx="3332820" cy="4937760"/>
          </a:xfrm>
        </p:spPr>
        <p:txBody>
          <a:bodyPr/>
          <a:lstStyle/>
          <a:p>
            <a:pPr algn="l" rtl="0">
              <a:lnSpc>
                <a:spcPct val="100000"/>
              </a:lnSpc>
            </a:pPr>
            <a:r>
              <a:rPr lang="en-US" b="0" i="0" u="none" strike="noStrike" dirty="0">
                <a:solidFill>
                  <a:srgbClr val="000000"/>
                </a:solidFill>
                <a:effectLst/>
              </a:rPr>
              <a:t>What is Random Forest? </a:t>
            </a:r>
          </a:p>
          <a:p>
            <a:pPr lvl="1">
              <a:lnSpc>
                <a:spcPct val="100000"/>
              </a:lnSpc>
            </a:pPr>
            <a:r>
              <a:rPr lang="en-US" b="0" i="0" u="none" strike="noStrike" dirty="0">
                <a:solidFill>
                  <a:srgbClr val="000000"/>
                </a:solidFill>
                <a:effectLst/>
              </a:rPr>
              <a:t>A team of decision trees working together</a:t>
            </a:r>
          </a:p>
          <a:p>
            <a:pPr algn="l" rtl="0">
              <a:lnSpc>
                <a:spcPct val="100000"/>
              </a:lnSpc>
            </a:pPr>
            <a:r>
              <a:rPr lang="en-US" b="0" i="0" u="none" strike="noStrike" dirty="0">
                <a:solidFill>
                  <a:srgbClr val="000000"/>
                </a:solidFill>
                <a:effectLst/>
              </a:rPr>
              <a:t>Analogy: </a:t>
            </a:r>
          </a:p>
          <a:p>
            <a:pPr lvl="1">
              <a:lnSpc>
                <a:spcPct val="100000"/>
              </a:lnSpc>
            </a:pPr>
            <a:r>
              <a:rPr lang="en-US" b="0" i="0" u="none" strike="noStrike" dirty="0">
                <a:solidFill>
                  <a:srgbClr val="000000"/>
                </a:solidFill>
                <a:effectLst/>
              </a:rPr>
              <a:t>Like asking 100 friends to vote on a decision</a:t>
            </a:r>
          </a:p>
          <a:p>
            <a:pPr algn="l" rtl="0">
              <a:lnSpc>
                <a:spcPct val="100000"/>
              </a:lnSpc>
            </a:pPr>
            <a:r>
              <a:rPr lang="en-US" b="0" i="0" u="none" strike="noStrike" dirty="0">
                <a:solidFill>
                  <a:srgbClr val="000000"/>
                </a:solidFill>
                <a:effectLst/>
              </a:rPr>
              <a:t>How it Works: </a:t>
            </a:r>
          </a:p>
          <a:p>
            <a:pPr lvl="1">
              <a:lnSpc>
                <a:spcPct val="100000"/>
              </a:lnSpc>
            </a:pPr>
            <a:r>
              <a:rPr lang="en-US" b="0" i="0" u="none" strike="noStrike" dirty="0">
                <a:solidFill>
                  <a:srgbClr val="000000"/>
                </a:solidFill>
                <a:effectLst/>
              </a:rPr>
              <a:t>Each tree makes a prediction </a:t>
            </a:r>
          </a:p>
          <a:p>
            <a:pPr lvl="1">
              <a:lnSpc>
                <a:spcPct val="100000"/>
              </a:lnSpc>
            </a:pPr>
            <a:r>
              <a:rPr lang="en-US" b="0" i="0" u="none" strike="noStrike" dirty="0">
                <a:solidFill>
                  <a:srgbClr val="000000"/>
                </a:solidFill>
                <a:effectLst/>
              </a:rPr>
              <a:t>Final result is the majority vote</a:t>
            </a:r>
          </a:p>
          <a:p>
            <a:pPr algn="l" rtl="0">
              <a:lnSpc>
                <a:spcPct val="100000"/>
              </a:lnSpc>
            </a:pPr>
            <a:r>
              <a:rPr lang="en-US" b="0" i="0" u="none" strike="noStrike" dirty="0">
                <a:solidFill>
                  <a:srgbClr val="000000"/>
                </a:solidFill>
                <a:effectLst/>
              </a:rPr>
              <a:t>Why Use It? </a:t>
            </a:r>
          </a:p>
          <a:p>
            <a:pPr lvl="1">
              <a:lnSpc>
                <a:spcPct val="100000"/>
              </a:lnSpc>
            </a:pPr>
            <a:r>
              <a:rPr lang="en-US" b="0" i="0" u="none" strike="noStrike" dirty="0">
                <a:solidFill>
                  <a:srgbClr val="000000"/>
                </a:solidFill>
                <a:effectLst/>
              </a:rPr>
              <a:t>Reduces errors, handles complex data well</a:t>
            </a:r>
          </a:p>
        </p:txBody>
      </p:sp>
      <p:pic>
        <p:nvPicPr>
          <p:cNvPr id="9218" name="Picture 2" descr="Lightbox">
            <a:extLst>
              <a:ext uri="{FF2B5EF4-FFF2-40B4-BE49-F238E27FC236}">
                <a16:creationId xmlns:a16="http://schemas.microsoft.com/office/drawing/2014/main" id="{C700CD76-266F-BDD0-C3CB-834850A27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122" y="1388533"/>
            <a:ext cx="6276035" cy="4487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8B5FEF-791A-0819-4B6C-AAF8273277DC}"/>
              </a:ext>
            </a:extLst>
          </p:cNvPr>
          <p:cNvSpPr txBox="1"/>
          <p:nvPr/>
        </p:nvSpPr>
        <p:spPr>
          <a:xfrm>
            <a:off x="5183122" y="5986194"/>
            <a:ext cx="6925732" cy="646331"/>
          </a:xfrm>
          <a:prstGeom prst="rect">
            <a:avLst/>
          </a:prstGeom>
          <a:noFill/>
        </p:spPr>
        <p:txBody>
          <a:bodyPr wrap="square" rtlCol="0">
            <a:spAutoFit/>
          </a:bodyPr>
          <a:lstStyle/>
          <a:p>
            <a:r>
              <a:rPr lang="en-US" dirty="0" err="1"/>
              <a:t>GeeksforGeeks</a:t>
            </a:r>
            <a:r>
              <a:rPr lang="en-US" dirty="0"/>
              <a:t>: https://</a:t>
            </a:r>
            <a:r>
              <a:rPr lang="en-US" dirty="0" err="1"/>
              <a:t>www.geeksforgeeks.org</a:t>
            </a:r>
            <a:r>
              <a:rPr lang="en-US" dirty="0"/>
              <a:t>/random-forest-algorithm-in-machine-learning/</a:t>
            </a:r>
          </a:p>
        </p:txBody>
      </p:sp>
    </p:spTree>
    <p:extLst>
      <p:ext uri="{BB962C8B-B14F-4D97-AF65-F5344CB8AC3E}">
        <p14:creationId xmlns:p14="http://schemas.microsoft.com/office/powerpoint/2010/main" val="2211687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A75576-C7E7-0307-A1EB-F385F5FBF907}"/>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C902A-BB06-5AB6-4E39-FB8AE50C099F}"/>
              </a:ext>
            </a:extLst>
          </p:cNvPr>
          <p:cNvSpPr>
            <a:spLocks noGrp="1"/>
          </p:cNvSpPr>
          <p:nvPr>
            <p:ph type="title"/>
          </p:nvPr>
        </p:nvSpPr>
        <p:spPr>
          <a:xfrm>
            <a:off x="612649" y="548639"/>
            <a:ext cx="3494314" cy="5786638"/>
          </a:xfrm>
        </p:spPr>
        <p:txBody>
          <a:bodyPr anchor="t">
            <a:normAutofit/>
          </a:bodyPr>
          <a:lstStyle/>
          <a:p>
            <a:r>
              <a:rPr lang="en-US" i="0" u="none" strike="noStrike" dirty="0">
                <a:effectLst/>
              </a:rPr>
              <a:t>Understanding Machine Learning</a:t>
            </a:r>
          </a:p>
        </p:txBody>
      </p:sp>
      <p:graphicFrame>
        <p:nvGraphicFramePr>
          <p:cNvPr id="5" name="Content Placeholder 2">
            <a:extLst>
              <a:ext uri="{FF2B5EF4-FFF2-40B4-BE49-F238E27FC236}">
                <a16:creationId xmlns:a16="http://schemas.microsoft.com/office/drawing/2014/main" id="{4B13E2FE-513F-4496-25E0-823CB5C9ADCB}"/>
              </a:ext>
            </a:extLst>
          </p:cNvPr>
          <p:cNvGraphicFramePr>
            <a:graphicFrameLocks noGrp="1"/>
          </p:cNvGraphicFramePr>
          <p:nvPr>
            <p:ph idx="1"/>
            <p:extLst>
              <p:ext uri="{D42A27DB-BD31-4B8C-83A1-F6EECF244321}">
                <p14:modId xmlns:p14="http://schemas.microsoft.com/office/powerpoint/2010/main" val="2532471855"/>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703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7953E-DB00-20B5-8946-36FFDF96D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98BDC-3245-4743-CC36-B2E4378BD6F4}"/>
              </a:ext>
            </a:extLst>
          </p:cNvPr>
          <p:cNvSpPr>
            <a:spLocks noGrp="1"/>
          </p:cNvSpPr>
          <p:nvPr>
            <p:ph type="title"/>
          </p:nvPr>
        </p:nvSpPr>
        <p:spPr>
          <a:xfrm>
            <a:off x="612647" y="548640"/>
            <a:ext cx="10495620" cy="1132258"/>
          </a:xfrm>
        </p:spPr>
        <p:txBody>
          <a:bodyPr>
            <a:normAutofit/>
          </a:bodyPr>
          <a:lstStyle/>
          <a:p>
            <a:pPr algn="l"/>
            <a:r>
              <a:rPr lang="en-US" i="0" u="none" strike="noStrike" dirty="0">
                <a:solidFill>
                  <a:srgbClr val="000000"/>
                </a:solidFill>
                <a:effectLst/>
              </a:rPr>
              <a:t>Step 5 - Apply the Random Forest Model</a:t>
            </a:r>
          </a:p>
        </p:txBody>
      </p:sp>
      <p:sp>
        <p:nvSpPr>
          <p:cNvPr id="3" name="Content Placeholder 2">
            <a:extLst>
              <a:ext uri="{FF2B5EF4-FFF2-40B4-BE49-F238E27FC236}">
                <a16:creationId xmlns:a16="http://schemas.microsoft.com/office/drawing/2014/main" id="{FB3BFB53-6027-93E6-92B3-30BFE1647EA3}"/>
              </a:ext>
            </a:extLst>
          </p:cNvPr>
          <p:cNvSpPr>
            <a:spLocks noGrp="1"/>
          </p:cNvSpPr>
          <p:nvPr>
            <p:ph idx="1"/>
          </p:nvPr>
        </p:nvSpPr>
        <p:spPr>
          <a:xfrm>
            <a:off x="612648" y="1371600"/>
            <a:ext cx="3332820" cy="4937760"/>
          </a:xfrm>
        </p:spPr>
        <p:txBody>
          <a:bodyPr>
            <a:normAutofit/>
          </a:bodyPr>
          <a:lstStyle/>
          <a:p>
            <a:pPr algn="l" rtl="0">
              <a:lnSpc>
                <a:spcPct val="100000"/>
              </a:lnSpc>
            </a:pPr>
            <a:r>
              <a:rPr lang="en-US" i="0" u="none" strike="noStrike" dirty="0">
                <a:solidFill>
                  <a:srgbClr val="000000"/>
                </a:solidFill>
                <a:effectLst/>
              </a:rPr>
              <a:t>Purpose</a:t>
            </a:r>
            <a:r>
              <a:rPr lang="en-US" b="0" i="0" u="none" strike="noStrike" dirty="0">
                <a:solidFill>
                  <a:srgbClr val="000000"/>
                </a:solidFill>
                <a:effectLst/>
              </a:rPr>
              <a:t>: Train and predict with Random Forest </a:t>
            </a:r>
          </a:p>
          <a:p>
            <a:pPr algn="l" rtl="0">
              <a:lnSpc>
                <a:spcPct val="100000"/>
              </a:lnSpc>
            </a:pPr>
            <a:r>
              <a:rPr lang="en-US" b="0" i="0" u="none" strike="noStrike" dirty="0">
                <a:solidFill>
                  <a:srgbClr val="000000"/>
                </a:solidFill>
                <a:effectLst/>
              </a:rPr>
              <a:t>Initialize model with 100 trees </a:t>
            </a:r>
          </a:p>
          <a:p>
            <a:pPr algn="l" rtl="0">
              <a:lnSpc>
                <a:spcPct val="100000"/>
              </a:lnSpc>
            </a:pPr>
            <a:r>
              <a:rPr lang="en-US" b="0" i="0" u="none" strike="noStrike" dirty="0">
                <a:solidFill>
                  <a:srgbClr val="000000"/>
                </a:solidFill>
                <a:effectLst/>
              </a:rPr>
              <a:t>Train model on training data </a:t>
            </a:r>
          </a:p>
          <a:p>
            <a:pPr algn="l" rtl="0">
              <a:lnSpc>
                <a:spcPct val="100000"/>
              </a:lnSpc>
            </a:pPr>
            <a:r>
              <a:rPr lang="en-US" b="0" i="0" u="none" strike="noStrike" dirty="0">
                <a:solidFill>
                  <a:srgbClr val="000000"/>
                </a:solidFill>
                <a:effectLst/>
              </a:rPr>
              <a:t>Predict on test data (labels and probabilities) </a:t>
            </a:r>
          </a:p>
          <a:p>
            <a:pPr algn="l" rtl="0">
              <a:lnSpc>
                <a:spcPct val="100000"/>
              </a:lnSpc>
            </a:pPr>
            <a:r>
              <a:rPr lang="en-US" b="0" i="0" u="none" strike="noStrike" dirty="0">
                <a:solidFill>
                  <a:srgbClr val="000000"/>
                </a:solidFill>
                <a:effectLst/>
              </a:rPr>
              <a:t>Confirm training completion</a:t>
            </a:r>
          </a:p>
        </p:txBody>
      </p:sp>
      <p:pic>
        <p:nvPicPr>
          <p:cNvPr id="11266" name="Picture 2">
            <a:extLst>
              <a:ext uri="{FF2B5EF4-FFF2-40B4-BE49-F238E27FC236}">
                <a16:creationId xmlns:a16="http://schemas.microsoft.com/office/drawing/2014/main" id="{651B934A-D2B4-C636-A194-E6A8CAFB4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5" t="10145" r="5025" b="10117"/>
          <a:stretch/>
        </p:blipFill>
        <p:spPr bwMode="auto">
          <a:xfrm>
            <a:off x="4230962" y="1185333"/>
            <a:ext cx="7622372" cy="448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69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748451-087B-912A-4A79-5F580829190D}"/>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C79EEE-9BF7-BA49-79DE-D92DB539CDC0}"/>
              </a:ext>
            </a:extLst>
          </p:cNvPr>
          <p:cNvSpPr>
            <a:spLocks noGrp="1"/>
          </p:cNvSpPr>
          <p:nvPr>
            <p:ph type="title"/>
          </p:nvPr>
        </p:nvSpPr>
        <p:spPr>
          <a:xfrm>
            <a:off x="1524000" y="548640"/>
            <a:ext cx="9160475" cy="1132258"/>
          </a:xfrm>
        </p:spPr>
        <p:txBody>
          <a:bodyPr anchor="ctr">
            <a:normAutofit/>
          </a:bodyPr>
          <a:lstStyle/>
          <a:p>
            <a:pPr algn="ctr"/>
            <a:r>
              <a:rPr lang="en-US" i="0" u="none" strike="noStrike" dirty="0">
                <a:effectLst/>
              </a:rPr>
              <a:t>Step 6 - Understanding the ML Model and Plots</a:t>
            </a:r>
          </a:p>
        </p:txBody>
      </p:sp>
      <p:graphicFrame>
        <p:nvGraphicFramePr>
          <p:cNvPr id="5" name="Content Placeholder 2">
            <a:extLst>
              <a:ext uri="{FF2B5EF4-FFF2-40B4-BE49-F238E27FC236}">
                <a16:creationId xmlns:a16="http://schemas.microsoft.com/office/drawing/2014/main" id="{22342D76-D737-5D40-CE7F-C7ABB488D17E}"/>
              </a:ext>
            </a:extLst>
          </p:cNvPr>
          <p:cNvGraphicFramePr>
            <a:graphicFrameLocks noGrp="1"/>
          </p:cNvGraphicFramePr>
          <p:nvPr>
            <p:ph idx="1"/>
            <p:extLst>
              <p:ext uri="{D42A27DB-BD31-4B8C-83A1-F6EECF244321}">
                <p14:modId xmlns:p14="http://schemas.microsoft.com/office/powerpoint/2010/main" val="482724527"/>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4892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236A5-2EBE-6813-75F0-E3E2F9824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D1952-E854-F4DB-28E8-0E77BD59DB49}"/>
              </a:ext>
            </a:extLst>
          </p:cNvPr>
          <p:cNvSpPr>
            <a:spLocks noGrp="1"/>
          </p:cNvSpPr>
          <p:nvPr>
            <p:ph type="title"/>
          </p:nvPr>
        </p:nvSpPr>
        <p:spPr>
          <a:xfrm>
            <a:off x="612647" y="548640"/>
            <a:ext cx="10495620" cy="1132258"/>
          </a:xfrm>
        </p:spPr>
        <p:txBody>
          <a:bodyPr>
            <a:normAutofit/>
          </a:bodyPr>
          <a:lstStyle/>
          <a:p>
            <a:pPr algn="ctr"/>
            <a:r>
              <a:rPr lang="en-US" i="0" u="none" strike="noStrike" dirty="0">
                <a:solidFill>
                  <a:srgbClr val="000000"/>
                </a:solidFill>
                <a:effectLst/>
              </a:rPr>
              <a:t>Plot 5 - Sorted Feature Importance in Liver Failure Prediction</a:t>
            </a:r>
          </a:p>
        </p:txBody>
      </p:sp>
      <p:sp>
        <p:nvSpPr>
          <p:cNvPr id="3" name="Content Placeholder 2">
            <a:extLst>
              <a:ext uri="{FF2B5EF4-FFF2-40B4-BE49-F238E27FC236}">
                <a16:creationId xmlns:a16="http://schemas.microsoft.com/office/drawing/2014/main" id="{2B2C3BE8-759A-ED8B-B771-75CFCB8E3EA7}"/>
              </a:ext>
            </a:extLst>
          </p:cNvPr>
          <p:cNvSpPr>
            <a:spLocks noGrp="1"/>
          </p:cNvSpPr>
          <p:nvPr>
            <p:ph idx="1"/>
          </p:nvPr>
        </p:nvSpPr>
        <p:spPr>
          <a:xfrm>
            <a:off x="612647" y="1680898"/>
            <a:ext cx="3947184" cy="4937760"/>
          </a:xfrm>
        </p:spPr>
        <p:txBody>
          <a:bodyPr>
            <a:normAutofit/>
          </a:bodyPr>
          <a:lstStyle/>
          <a:p>
            <a:pPr algn="l" rtl="0">
              <a:lnSpc>
                <a:spcPct val="100000"/>
              </a:lnSpc>
            </a:pPr>
            <a:r>
              <a:rPr lang="en-US" b="0" i="0" u="none" strike="noStrike" dirty="0" err="1">
                <a:solidFill>
                  <a:srgbClr val="000000"/>
                </a:solidFill>
                <a:effectLst/>
              </a:rPr>
              <a:t>Total_bilirubin</a:t>
            </a:r>
            <a:r>
              <a:rPr lang="en-US" b="0" i="0" u="none" strike="noStrike" dirty="0">
                <a:solidFill>
                  <a:srgbClr val="000000"/>
                </a:solidFill>
                <a:effectLst/>
              </a:rPr>
              <a:t> most important </a:t>
            </a:r>
          </a:p>
          <a:p>
            <a:pPr algn="l" rtl="0">
              <a:lnSpc>
                <a:spcPct val="100000"/>
              </a:lnSpc>
            </a:pPr>
            <a:r>
              <a:rPr lang="en-US" b="0" i="0" u="none" strike="noStrike" dirty="0">
                <a:solidFill>
                  <a:srgbClr val="000000"/>
                </a:solidFill>
                <a:effectLst/>
              </a:rPr>
              <a:t>Other labs also contribute </a:t>
            </a:r>
          </a:p>
          <a:p>
            <a:pPr algn="l" rtl="0">
              <a:lnSpc>
                <a:spcPct val="100000"/>
              </a:lnSpc>
            </a:pPr>
            <a:r>
              <a:rPr lang="en-US" b="0" i="0" u="none" strike="noStrike" dirty="0">
                <a:solidFill>
                  <a:srgbClr val="000000"/>
                </a:solidFill>
                <a:effectLst/>
              </a:rPr>
              <a:t>Purpose: Identify key prediction drivers</a:t>
            </a:r>
          </a:p>
        </p:txBody>
      </p:sp>
      <p:pic>
        <p:nvPicPr>
          <p:cNvPr id="15366" name="Picture 6">
            <a:extLst>
              <a:ext uri="{FF2B5EF4-FFF2-40B4-BE49-F238E27FC236}">
                <a16:creationId xmlns:a16="http://schemas.microsoft.com/office/drawing/2014/main" id="{9EE29053-DF71-9D30-53C4-893E4128EF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67" t="8000" r="6652" b="8000"/>
          <a:stretch/>
        </p:blipFill>
        <p:spPr bwMode="auto">
          <a:xfrm>
            <a:off x="470476" y="3308117"/>
            <a:ext cx="3868690" cy="33600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1A4D3A-A450-7C02-CCF0-B0BD8BABA5F2}"/>
              </a:ext>
            </a:extLst>
          </p:cNvPr>
          <p:cNvPicPr>
            <a:picLocks noChangeAspect="1"/>
          </p:cNvPicPr>
          <p:nvPr/>
        </p:nvPicPr>
        <p:blipFill>
          <a:blip r:embed="rId4"/>
          <a:stretch>
            <a:fillRect/>
          </a:stretch>
        </p:blipFill>
        <p:spPr>
          <a:xfrm>
            <a:off x="4406755" y="2039724"/>
            <a:ext cx="7632170" cy="4269636"/>
          </a:xfrm>
          <a:prstGeom prst="rect">
            <a:avLst/>
          </a:prstGeom>
        </p:spPr>
      </p:pic>
    </p:spTree>
    <p:extLst>
      <p:ext uri="{BB962C8B-B14F-4D97-AF65-F5344CB8AC3E}">
        <p14:creationId xmlns:p14="http://schemas.microsoft.com/office/powerpoint/2010/main" val="3412634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D4339-7184-DF82-871E-C7E8439483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AA149-54A7-DCD4-62B2-207EC39DA94A}"/>
              </a:ext>
            </a:extLst>
          </p:cNvPr>
          <p:cNvSpPr>
            <a:spLocks noGrp="1"/>
          </p:cNvSpPr>
          <p:nvPr>
            <p:ph type="title"/>
          </p:nvPr>
        </p:nvSpPr>
        <p:spPr>
          <a:xfrm>
            <a:off x="612647" y="548640"/>
            <a:ext cx="10495620" cy="1132258"/>
          </a:xfrm>
        </p:spPr>
        <p:txBody>
          <a:bodyPr>
            <a:normAutofit/>
          </a:bodyPr>
          <a:lstStyle/>
          <a:p>
            <a:pPr algn="ctr"/>
            <a:r>
              <a:rPr lang="en-US" i="0" u="none" strike="noStrike" dirty="0">
                <a:solidFill>
                  <a:srgbClr val="000000"/>
                </a:solidFill>
                <a:effectLst/>
              </a:rPr>
              <a:t>Plot 6 - Normalized Confusion Matrix: Predicted vs. Actual Liver Failure</a:t>
            </a:r>
          </a:p>
        </p:txBody>
      </p:sp>
      <p:sp>
        <p:nvSpPr>
          <p:cNvPr id="3" name="Content Placeholder 2">
            <a:extLst>
              <a:ext uri="{FF2B5EF4-FFF2-40B4-BE49-F238E27FC236}">
                <a16:creationId xmlns:a16="http://schemas.microsoft.com/office/drawing/2014/main" id="{27EB50B9-9F76-DFF5-7F87-1A4A9BC9388A}"/>
              </a:ext>
            </a:extLst>
          </p:cNvPr>
          <p:cNvSpPr>
            <a:spLocks noGrp="1"/>
          </p:cNvSpPr>
          <p:nvPr>
            <p:ph idx="1"/>
          </p:nvPr>
        </p:nvSpPr>
        <p:spPr>
          <a:xfrm>
            <a:off x="612646" y="1680898"/>
            <a:ext cx="5483353" cy="4937760"/>
          </a:xfrm>
        </p:spPr>
        <p:txBody>
          <a:bodyPr>
            <a:normAutofit/>
          </a:bodyPr>
          <a:lstStyle/>
          <a:p>
            <a:pPr algn="l" rtl="0">
              <a:lnSpc>
                <a:spcPct val="100000"/>
              </a:lnSpc>
            </a:pPr>
            <a:r>
              <a:rPr lang="en-US" b="0" i="0" u="none" strike="noStrike" dirty="0">
                <a:solidFill>
                  <a:srgbClr val="000000"/>
                </a:solidFill>
                <a:effectLst/>
              </a:rPr>
              <a:t>Insight: Good at predicting no risk </a:t>
            </a:r>
          </a:p>
          <a:p>
            <a:pPr algn="l" rtl="0">
              <a:lnSpc>
                <a:spcPct val="100000"/>
              </a:lnSpc>
            </a:pPr>
            <a:r>
              <a:rPr lang="en-US" b="0" i="0" u="none" strike="noStrike" dirty="0">
                <a:solidFill>
                  <a:srgbClr val="000000"/>
                </a:solidFill>
                <a:effectLst/>
              </a:rPr>
              <a:t>Insight: 47% of liver failure cases correct </a:t>
            </a:r>
          </a:p>
          <a:p>
            <a:pPr algn="l" rtl="0">
              <a:lnSpc>
                <a:spcPct val="100000"/>
              </a:lnSpc>
            </a:pPr>
            <a:r>
              <a:rPr lang="en-US" b="0" i="0" u="none" strike="noStrike" dirty="0">
                <a:solidFill>
                  <a:srgbClr val="000000"/>
                </a:solidFill>
                <a:effectLst/>
              </a:rPr>
              <a:t>Purpose: Evaluate class prediction accuracy</a:t>
            </a:r>
          </a:p>
        </p:txBody>
      </p:sp>
      <p:pic>
        <p:nvPicPr>
          <p:cNvPr id="16388" name="Picture 4">
            <a:extLst>
              <a:ext uri="{FF2B5EF4-FFF2-40B4-BE49-F238E27FC236}">
                <a16:creationId xmlns:a16="http://schemas.microsoft.com/office/drawing/2014/main" id="{369353DB-89EA-0006-CAFA-C3575A921B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5" t="10578" r="5025" b="9739"/>
          <a:stretch/>
        </p:blipFill>
        <p:spPr bwMode="auto">
          <a:xfrm>
            <a:off x="612646" y="3322516"/>
            <a:ext cx="5804779" cy="3316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5FB96B1-33F1-8464-6180-A07D0A43144B}"/>
              </a:ext>
            </a:extLst>
          </p:cNvPr>
          <p:cNvPicPr>
            <a:picLocks noChangeAspect="1"/>
          </p:cNvPicPr>
          <p:nvPr/>
        </p:nvPicPr>
        <p:blipFill>
          <a:blip r:embed="rId4"/>
          <a:stretch>
            <a:fillRect/>
          </a:stretch>
        </p:blipFill>
        <p:spPr>
          <a:xfrm>
            <a:off x="6501385" y="2079563"/>
            <a:ext cx="5483352" cy="4389897"/>
          </a:xfrm>
          <a:prstGeom prst="rect">
            <a:avLst/>
          </a:prstGeom>
        </p:spPr>
      </p:pic>
    </p:spTree>
    <p:extLst>
      <p:ext uri="{BB962C8B-B14F-4D97-AF65-F5344CB8AC3E}">
        <p14:creationId xmlns:p14="http://schemas.microsoft.com/office/powerpoint/2010/main" val="1073564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CAAFB-56C5-BF26-CED7-E3CE262B61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5CC35-F944-D445-EC8A-159CDE5FE480}"/>
              </a:ext>
            </a:extLst>
          </p:cNvPr>
          <p:cNvSpPr>
            <a:spLocks noGrp="1"/>
          </p:cNvSpPr>
          <p:nvPr>
            <p:ph type="title"/>
          </p:nvPr>
        </p:nvSpPr>
        <p:spPr>
          <a:xfrm>
            <a:off x="612647" y="548640"/>
            <a:ext cx="10495620" cy="1132258"/>
          </a:xfrm>
        </p:spPr>
        <p:txBody>
          <a:bodyPr>
            <a:normAutofit/>
          </a:bodyPr>
          <a:lstStyle/>
          <a:p>
            <a:pPr algn="ctr"/>
            <a:r>
              <a:rPr lang="en-US" i="0" u="none" strike="noStrike" dirty="0">
                <a:solidFill>
                  <a:srgbClr val="000000"/>
                </a:solidFill>
                <a:effectLst/>
              </a:rPr>
              <a:t>Plot 7 - Precision-Recall Curve for Liver Failure Prediction</a:t>
            </a:r>
          </a:p>
        </p:txBody>
      </p:sp>
      <p:sp>
        <p:nvSpPr>
          <p:cNvPr id="3" name="Content Placeholder 2">
            <a:extLst>
              <a:ext uri="{FF2B5EF4-FFF2-40B4-BE49-F238E27FC236}">
                <a16:creationId xmlns:a16="http://schemas.microsoft.com/office/drawing/2014/main" id="{9284B08F-51AD-F36D-BC48-89E7E918D4C0}"/>
              </a:ext>
            </a:extLst>
          </p:cNvPr>
          <p:cNvSpPr>
            <a:spLocks noGrp="1"/>
          </p:cNvSpPr>
          <p:nvPr>
            <p:ph idx="1"/>
          </p:nvPr>
        </p:nvSpPr>
        <p:spPr>
          <a:xfrm>
            <a:off x="612647" y="1680898"/>
            <a:ext cx="6114120" cy="4937760"/>
          </a:xfrm>
        </p:spPr>
        <p:txBody>
          <a:bodyPr>
            <a:normAutofit/>
          </a:bodyPr>
          <a:lstStyle/>
          <a:p>
            <a:pPr>
              <a:lnSpc>
                <a:spcPct val="100000"/>
              </a:lnSpc>
            </a:pPr>
            <a:r>
              <a:rPr lang="en-US" b="0" i="0" u="none" strike="noStrike" dirty="0">
                <a:solidFill>
                  <a:srgbClr val="000000"/>
                </a:solidFill>
                <a:effectLst/>
              </a:rPr>
              <a:t>High AP score shows good balance </a:t>
            </a:r>
          </a:p>
          <a:p>
            <a:pPr algn="l" rtl="0">
              <a:lnSpc>
                <a:spcPct val="100000"/>
              </a:lnSpc>
              <a:buFont typeface="Arial" panose="020B0604020202020204" pitchFamily="34" charset="0"/>
              <a:buChar char="•"/>
            </a:pPr>
            <a:r>
              <a:rPr lang="en-US" b="0" i="0" u="none" strike="noStrike" dirty="0">
                <a:solidFill>
                  <a:srgbClr val="000000"/>
                </a:solidFill>
                <a:effectLst/>
              </a:rPr>
              <a:t>Trade-off between recall and precision </a:t>
            </a:r>
          </a:p>
          <a:p>
            <a:pPr algn="l" rtl="0">
              <a:lnSpc>
                <a:spcPct val="100000"/>
              </a:lnSpc>
              <a:buFont typeface="Arial" panose="020B0604020202020204" pitchFamily="34" charset="0"/>
              <a:buChar char="•"/>
            </a:pPr>
            <a:r>
              <a:rPr lang="en-US" b="0" i="0" u="none" strike="noStrike" dirty="0">
                <a:solidFill>
                  <a:srgbClr val="000000"/>
                </a:solidFill>
                <a:effectLst/>
              </a:rPr>
              <a:t>Purpose: Assess performance on imbalanced data</a:t>
            </a:r>
          </a:p>
        </p:txBody>
      </p:sp>
      <p:pic>
        <p:nvPicPr>
          <p:cNvPr id="4" name="Picture 3">
            <a:extLst>
              <a:ext uri="{FF2B5EF4-FFF2-40B4-BE49-F238E27FC236}">
                <a16:creationId xmlns:a16="http://schemas.microsoft.com/office/drawing/2014/main" id="{AAC2AF0F-4B89-58F5-D6AF-9664B81C2ABC}"/>
              </a:ext>
            </a:extLst>
          </p:cNvPr>
          <p:cNvPicPr>
            <a:picLocks noChangeAspect="1"/>
          </p:cNvPicPr>
          <p:nvPr/>
        </p:nvPicPr>
        <p:blipFill>
          <a:blip r:embed="rId3"/>
          <a:stretch>
            <a:fillRect/>
          </a:stretch>
        </p:blipFill>
        <p:spPr>
          <a:xfrm>
            <a:off x="6726767" y="2389558"/>
            <a:ext cx="5248170" cy="4152900"/>
          </a:xfrm>
          <a:prstGeom prst="rect">
            <a:avLst/>
          </a:prstGeom>
        </p:spPr>
      </p:pic>
      <p:pic>
        <p:nvPicPr>
          <p:cNvPr id="17410" name="Picture 2">
            <a:extLst>
              <a:ext uri="{FF2B5EF4-FFF2-40B4-BE49-F238E27FC236}">
                <a16:creationId xmlns:a16="http://schemas.microsoft.com/office/drawing/2014/main" id="{268EF96B-5A25-78C6-0404-F36EC736CC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50" t="12907" r="6250" b="12581"/>
          <a:stretch/>
        </p:blipFill>
        <p:spPr bwMode="auto">
          <a:xfrm>
            <a:off x="612647" y="3329940"/>
            <a:ext cx="6114120" cy="321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36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E900C-B54C-86ED-1DA5-113DAE0B9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BA06F-A875-940C-3514-365F0DE06E9E}"/>
              </a:ext>
            </a:extLst>
          </p:cNvPr>
          <p:cNvSpPr>
            <a:spLocks noGrp="1"/>
          </p:cNvSpPr>
          <p:nvPr>
            <p:ph type="title"/>
          </p:nvPr>
        </p:nvSpPr>
        <p:spPr>
          <a:xfrm>
            <a:off x="612647" y="548640"/>
            <a:ext cx="10495620" cy="1132258"/>
          </a:xfrm>
        </p:spPr>
        <p:txBody>
          <a:bodyPr>
            <a:normAutofit/>
          </a:bodyPr>
          <a:lstStyle/>
          <a:p>
            <a:pPr algn="ctr"/>
            <a:r>
              <a:rPr lang="en-US" i="0" u="none" strike="noStrike" dirty="0">
                <a:solidFill>
                  <a:srgbClr val="000000"/>
                </a:solidFill>
                <a:effectLst/>
              </a:rPr>
              <a:t>Plot 8 - Distribution of Predicted Probabilities by Actual Liver Failure</a:t>
            </a:r>
          </a:p>
        </p:txBody>
      </p:sp>
      <p:sp>
        <p:nvSpPr>
          <p:cNvPr id="3" name="Content Placeholder 2">
            <a:extLst>
              <a:ext uri="{FF2B5EF4-FFF2-40B4-BE49-F238E27FC236}">
                <a16:creationId xmlns:a16="http://schemas.microsoft.com/office/drawing/2014/main" id="{5C251A0F-65DB-4C2B-1DF5-BF5E92301D76}"/>
              </a:ext>
            </a:extLst>
          </p:cNvPr>
          <p:cNvSpPr>
            <a:spLocks noGrp="1"/>
          </p:cNvSpPr>
          <p:nvPr>
            <p:ph idx="1"/>
          </p:nvPr>
        </p:nvSpPr>
        <p:spPr>
          <a:xfrm>
            <a:off x="612646" y="1680898"/>
            <a:ext cx="5483353" cy="4937760"/>
          </a:xfrm>
        </p:spPr>
        <p:txBody>
          <a:bodyPr>
            <a:normAutofit/>
          </a:bodyPr>
          <a:lstStyle/>
          <a:p>
            <a:pPr algn="l" rtl="0">
              <a:lnSpc>
                <a:spcPct val="100000"/>
              </a:lnSpc>
            </a:pPr>
            <a:r>
              <a:rPr lang="en-US" b="0" i="0" u="none" strike="noStrike" dirty="0">
                <a:solidFill>
                  <a:srgbClr val="000000"/>
                </a:solidFill>
                <a:effectLst/>
              </a:rPr>
              <a:t>Good separation between classes </a:t>
            </a:r>
          </a:p>
          <a:p>
            <a:pPr algn="l" rtl="0">
              <a:lnSpc>
                <a:spcPct val="100000"/>
              </a:lnSpc>
            </a:pPr>
            <a:r>
              <a:rPr lang="en-US" b="0" i="0" u="none" strike="noStrike" dirty="0">
                <a:solidFill>
                  <a:srgbClr val="000000"/>
                </a:solidFill>
                <a:effectLst/>
              </a:rPr>
              <a:t>Realistic counts after deduplication </a:t>
            </a:r>
          </a:p>
          <a:p>
            <a:pPr algn="l" rtl="0">
              <a:lnSpc>
                <a:spcPct val="100000"/>
              </a:lnSpc>
            </a:pPr>
            <a:r>
              <a:rPr lang="en-US" b="0" i="0" u="none" strike="noStrike" dirty="0">
                <a:solidFill>
                  <a:srgbClr val="000000"/>
                </a:solidFill>
                <a:effectLst/>
              </a:rPr>
              <a:t>Purpose: Check confident class separation</a:t>
            </a:r>
          </a:p>
        </p:txBody>
      </p:sp>
      <p:pic>
        <p:nvPicPr>
          <p:cNvPr id="5" name="Picture 4">
            <a:extLst>
              <a:ext uri="{FF2B5EF4-FFF2-40B4-BE49-F238E27FC236}">
                <a16:creationId xmlns:a16="http://schemas.microsoft.com/office/drawing/2014/main" id="{ECD4C123-5A22-ED77-E318-C64EF4F3A7A0}"/>
              </a:ext>
            </a:extLst>
          </p:cNvPr>
          <p:cNvPicPr>
            <a:picLocks noChangeAspect="1"/>
          </p:cNvPicPr>
          <p:nvPr/>
        </p:nvPicPr>
        <p:blipFill>
          <a:blip r:embed="rId3"/>
          <a:stretch>
            <a:fillRect/>
          </a:stretch>
        </p:blipFill>
        <p:spPr>
          <a:xfrm>
            <a:off x="6095999" y="2634959"/>
            <a:ext cx="5774059" cy="3674401"/>
          </a:xfrm>
          <a:prstGeom prst="rect">
            <a:avLst/>
          </a:prstGeom>
        </p:spPr>
      </p:pic>
      <p:pic>
        <p:nvPicPr>
          <p:cNvPr id="18434" name="Picture 2">
            <a:extLst>
              <a:ext uri="{FF2B5EF4-FFF2-40B4-BE49-F238E27FC236}">
                <a16:creationId xmlns:a16="http://schemas.microsoft.com/office/drawing/2014/main" id="{03C5F20F-BED9-C336-CBA4-9CF9850FE7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25" t="13758" r="5025" b="13726"/>
          <a:stretch/>
        </p:blipFill>
        <p:spPr bwMode="auto">
          <a:xfrm>
            <a:off x="612645" y="3329253"/>
            <a:ext cx="5483354" cy="298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977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3B669-A96E-DA18-5487-B4AEE2C99E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DC9596-9B3B-D034-8803-0ECFBB15987D}"/>
              </a:ext>
            </a:extLst>
          </p:cNvPr>
          <p:cNvSpPr>
            <a:spLocks noGrp="1"/>
          </p:cNvSpPr>
          <p:nvPr>
            <p:ph type="title"/>
          </p:nvPr>
        </p:nvSpPr>
        <p:spPr>
          <a:xfrm>
            <a:off x="612647" y="548640"/>
            <a:ext cx="10966706" cy="1132258"/>
          </a:xfrm>
        </p:spPr>
        <p:txBody>
          <a:bodyPr>
            <a:normAutofit/>
          </a:bodyPr>
          <a:lstStyle/>
          <a:p>
            <a:pPr algn="ctr"/>
            <a:r>
              <a:rPr lang="en-US" i="0" u="none" strike="noStrike" dirty="0">
                <a:solidFill>
                  <a:srgbClr val="000000"/>
                </a:solidFill>
                <a:effectLst/>
              </a:rPr>
              <a:t>Plot 9 - t-SNE Visualization of Liver Failure Data</a:t>
            </a:r>
          </a:p>
        </p:txBody>
      </p:sp>
      <p:sp>
        <p:nvSpPr>
          <p:cNvPr id="3" name="Content Placeholder 2">
            <a:extLst>
              <a:ext uri="{FF2B5EF4-FFF2-40B4-BE49-F238E27FC236}">
                <a16:creationId xmlns:a16="http://schemas.microsoft.com/office/drawing/2014/main" id="{E3DAB954-F70E-7723-3E28-7C3301E3631D}"/>
              </a:ext>
            </a:extLst>
          </p:cNvPr>
          <p:cNvSpPr>
            <a:spLocks noGrp="1"/>
          </p:cNvSpPr>
          <p:nvPr>
            <p:ph idx="1"/>
          </p:nvPr>
        </p:nvSpPr>
        <p:spPr>
          <a:xfrm>
            <a:off x="612647" y="1680898"/>
            <a:ext cx="5483354" cy="4937760"/>
          </a:xfrm>
        </p:spPr>
        <p:txBody>
          <a:bodyPr>
            <a:normAutofit/>
          </a:bodyPr>
          <a:lstStyle/>
          <a:p>
            <a:pPr algn="l" rtl="0">
              <a:lnSpc>
                <a:spcPct val="100000"/>
              </a:lnSpc>
            </a:pPr>
            <a:r>
              <a:rPr lang="en-US" b="0" i="0" u="none" strike="noStrike" dirty="0">
                <a:solidFill>
                  <a:srgbClr val="000000"/>
                </a:solidFill>
                <a:effectLst/>
              </a:rPr>
              <a:t>Shows class separation </a:t>
            </a:r>
          </a:p>
          <a:p>
            <a:pPr algn="l" rtl="0">
              <a:lnSpc>
                <a:spcPct val="100000"/>
              </a:lnSpc>
            </a:pPr>
            <a:r>
              <a:rPr lang="en-US" b="0" i="0" u="none" strike="noStrike" dirty="0">
                <a:solidFill>
                  <a:srgbClr val="000000"/>
                </a:solidFill>
                <a:effectLst/>
              </a:rPr>
              <a:t>Distinct clusters suggest discriminative features </a:t>
            </a:r>
          </a:p>
          <a:p>
            <a:pPr algn="l" rtl="0">
              <a:lnSpc>
                <a:spcPct val="100000"/>
              </a:lnSpc>
            </a:pPr>
            <a:r>
              <a:rPr lang="en-US" b="0" i="0" u="none" strike="noStrike" dirty="0">
                <a:solidFill>
                  <a:srgbClr val="000000"/>
                </a:solidFill>
                <a:effectLst/>
              </a:rPr>
              <a:t>Purpose: Assess class separation in 2D</a:t>
            </a:r>
          </a:p>
        </p:txBody>
      </p:sp>
      <p:pic>
        <p:nvPicPr>
          <p:cNvPr id="19458" name="Picture 2">
            <a:extLst>
              <a:ext uri="{FF2B5EF4-FFF2-40B4-BE49-F238E27FC236}">
                <a16:creationId xmlns:a16="http://schemas.microsoft.com/office/drawing/2014/main" id="{D3E17E83-4499-354F-246C-333F2D6818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54" t="10833" r="5854" b="10833"/>
          <a:stretch/>
        </p:blipFill>
        <p:spPr bwMode="auto">
          <a:xfrm>
            <a:off x="612647" y="3288410"/>
            <a:ext cx="4892803" cy="3330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016EDE5-434C-7293-D6B6-CCB769A8BDC9}"/>
              </a:ext>
            </a:extLst>
          </p:cNvPr>
          <p:cNvPicPr>
            <a:picLocks noChangeAspect="1"/>
          </p:cNvPicPr>
          <p:nvPr/>
        </p:nvPicPr>
        <p:blipFill>
          <a:blip r:embed="rId4"/>
          <a:stretch>
            <a:fillRect/>
          </a:stretch>
        </p:blipFill>
        <p:spPr>
          <a:xfrm>
            <a:off x="5737352" y="2399426"/>
            <a:ext cx="6259300" cy="4219232"/>
          </a:xfrm>
          <a:prstGeom prst="rect">
            <a:avLst/>
          </a:prstGeom>
        </p:spPr>
      </p:pic>
    </p:spTree>
    <p:extLst>
      <p:ext uri="{BB962C8B-B14F-4D97-AF65-F5344CB8AC3E}">
        <p14:creationId xmlns:p14="http://schemas.microsoft.com/office/powerpoint/2010/main" val="3726360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E2705-BB4E-73C9-63A5-01B912852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0A4B6-4022-00BA-A0AD-D92904D9D381}"/>
              </a:ext>
            </a:extLst>
          </p:cNvPr>
          <p:cNvSpPr>
            <a:spLocks noGrp="1"/>
          </p:cNvSpPr>
          <p:nvPr>
            <p:ph type="title"/>
          </p:nvPr>
        </p:nvSpPr>
        <p:spPr>
          <a:xfrm>
            <a:off x="612647" y="548640"/>
            <a:ext cx="10495620" cy="1132258"/>
          </a:xfrm>
        </p:spPr>
        <p:txBody>
          <a:bodyPr>
            <a:normAutofit/>
          </a:bodyPr>
          <a:lstStyle/>
          <a:p>
            <a:pPr algn="ctr"/>
            <a:r>
              <a:rPr lang="en-US" i="0" u="none" strike="noStrike" dirty="0">
                <a:solidFill>
                  <a:srgbClr val="000000"/>
                </a:solidFill>
                <a:effectLst/>
              </a:rPr>
              <a:t>Plot 10 - 2D Density Plot: Total Bilirubin vs. AST by Predicted Risk</a:t>
            </a:r>
          </a:p>
        </p:txBody>
      </p:sp>
      <p:sp>
        <p:nvSpPr>
          <p:cNvPr id="3" name="Content Placeholder 2">
            <a:extLst>
              <a:ext uri="{FF2B5EF4-FFF2-40B4-BE49-F238E27FC236}">
                <a16:creationId xmlns:a16="http://schemas.microsoft.com/office/drawing/2014/main" id="{1089AC3D-EFF8-A732-D0CD-9F7DDF1633B8}"/>
              </a:ext>
            </a:extLst>
          </p:cNvPr>
          <p:cNvSpPr>
            <a:spLocks noGrp="1"/>
          </p:cNvSpPr>
          <p:nvPr>
            <p:ph idx="1"/>
          </p:nvPr>
        </p:nvSpPr>
        <p:spPr>
          <a:xfrm>
            <a:off x="612647" y="1680898"/>
            <a:ext cx="4835654" cy="4937760"/>
          </a:xfrm>
        </p:spPr>
        <p:txBody>
          <a:bodyPr>
            <a:normAutofit/>
          </a:bodyPr>
          <a:lstStyle/>
          <a:p>
            <a:pPr algn="l" rtl="0">
              <a:lnSpc>
                <a:spcPct val="100000"/>
              </a:lnSpc>
            </a:pPr>
            <a:r>
              <a:rPr lang="en-US" b="0" i="0" u="none" strike="noStrike" dirty="0">
                <a:solidFill>
                  <a:srgbClr val="000000"/>
                </a:solidFill>
                <a:effectLst/>
              </a:rPr>
              <a:t>High-risk at higher bilirubin and AST </a:t>
            </a:r>
          </a:p>
          <a:p>
            <a:pPr algn="l" rtl="0">
              <a:lnSpc>
                <a:spcPct val="100000"/>
              </a:lnSpc>
            </a:pPr>
            <a:r>
              <a:rPr lang="en-US" b="0" i="0" u="none" strike="noStrike" dirty="0">
                <a:solidFill>
                  <a:srgbClr val="000000"/>
                </a:solidFill>
                <a:effectLst/>
              </a:rPr>
              <a:t>Interaction of elevated labs increases risk </a:t>
            </a:r>
          </a:p>
          <a:p>
            <a:pPr algn="l" rtl="0">
              <a:lnSpc>
                <a:spcPct val="100000"/>
              </a:lnSpc>
            </a:pPr>
            <a:r>
              <a:rPr lang="en-US" b="0" i="0" u="none" strike="noStrike" dirty="0">
                <a:solidFill>
                  <a:srgbClr val="000000"/>
                </a:solidFill>
                <a:effectLst/>
              </a:rPr>
              <a:t>Purpose: Explore feature interactions</a:t>
            </a:r>
          </a:p>
        </p:txBody>
      </p:sp>
      <p:pic>
        <p:nvPicPr>
          <p:cNvPr id="5" name="Picture 4">
            <a:extLst>
              <a:ext uri="{FF2B5EF4-FFF2-40B4-BE49-F238E27FC236}">
                <a16:creationId xmlns:a16="http://schemas.microsoft.com/office/drawing/2014/main" id="{DF26C2B9-D545-6818-3C10-992D4B837C09}"/>
              </a:ext>
            </a:extLst>
          </p:cNvPr>
          <p:cNvPicPr>
            <a:picLocks noChangeAspect="1"/>
          </p:cNvPicPr>
          <p:nvPr/>
        </p:nvPicPr>
        <p:blipFill>
          <a:blip r:embed="rId3"/>
          <a:stretch>
            <a:fillRect/>
          </a:stretch>
        </p:blipFill>
        <p:spPr>
          <a:xfrm>
            <a:off x="5448301" y="2610529"/>
            <a:ext cx="6556005" cy="4143031"/>
          </a:xfrm>
          <a:prstGeom prst="rect">
            <a:avLst/>
          </a:prstGeom>
        </p:spPr>
      </p:pic>
      <p:pic>
        <p:nvPicPr>
          <p:cNvPr id="21508" name="Picture 4">
            <a:extLst>
              <a:ext uri="{FF2B5EF4-FFF2-40B4-BE49-F238E27FC236}">
                <a16:creationId xmlns:a16="http://schemas.microsoft.com/office/drawing/2014/main" id="{60ED9EB8-D94A-1A26-89B6-5003EBE778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0" t="10278" r="7103" b="11111"/>
          <a:stretch/>
        </p:blipFill>
        <p:spPr bwMode="auto">
          <a:xfrm>
            <a:off x="304190" y="3569785"/>
            <a:ext cx="5182007" cy="304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190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34FA7-AF92-ECBE-4064-83D00A9A7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D13421-105F-D12E-1CA6-02105C8310C6}"/>
              </a:ext>
            </a:extLst>
          </p:cNvPr>
          <p:cNvSpPr>
            <a:spLocks noGrp="1"/>
          </p:cNvSpPr>
          <p:nvPr>
            <p:ph type="title"/>
          </p:nvPr>
        </p:nvSpPr>
        <p:spPr>
          <a:xfrm>
            <a:off x="614678" y="548640"/>
            <a:ext cx="10872216" cy="1133856"/>
          </a:xfrm>
        </p:spPr>
        <p:txBody>
          <a:bodyPr anchor="t">
            <a:normAutofit/>
          </a:bodyPr>
          <a:lstStyle/>
          <a:p>
            <a:pPr lvl="0"/>
            <a:r>
              <a:rPr lang="en-US" i="0" u="none" strike="noStrike" dirty="0">
                <a:solidFill>
                  <a:srgbClr val="000000"/>
                </a:solidFill>
                <a:effectLst/>
              </a:rPr>
              <a:t>Step 1 - Load Data</a:t>
            </a:r>
            <a:endParaRPr lang="en-US" dirty="0"/>
          </a:p>
        </p:txBody>
      </p:sp>
      <p:sp>
        <p:nvSpPr>
          <p:cNvPr id="29" name="Content Placeholder 7">
            <a:extLst>
              <a:ext uri="{FF2B5EF4-FFF2-40B4-BE49-F238E27FC236}">
                <a16:creationId xmlns:a16="http://schemas.microsoft.com/office/drawing/2014/main" id="{85F076FE-2B51-CE96-8431-941EC1542E3B}"/>
              </a:ext>
            </a:extLst>
          </p:cNvPr>
          <p:cNvSpPr>
            <a:spLocks noGrp="1"/>
          </p:cNvSpPr>
          <p:nvPr>
            <p:ph idx="1"/>
          </p:nvPr>
        </p:nvSpPr>
        <p:spPr>
          <a:xfrm>
            <a:off x="7177176" y="1792224"/>
            <a:ext cx="4307527" cy="4517136"/>
          </a:xfrm>
        </p:spPr>
        <p:txBody>
          <a:bodyPr anchor="t">
            <a:normAutofit/>
          </a:bodyPr>
          <a:lstStyle/>
          <a:p>
            <a:r>
              <a:rPr lang="en-US" dirty="0">
                <a:cs typeface="Arial" panose="020B0604020202020204" pitchFamily="34" charset="0"/>
              </a:rPr>
              <a:t>Download files from PhysioNet </a:t>
            </a:r>
          </a:p>
          <a:p>
            <a:r>
              <a:rPr lang="en-US" dirty="0">
                <a:cs typeface="Arial" panose="020B0604020202020204" pitchFamily="34" charset="0"/>
              </a:rPr>
              <a:t>Load into Jupyter </a:t>
            </a:r>
          </a:p>
          <a:p>
            <a:r>
              <a:rPr lang="en-US" dirty="0">
                <a:cs typeface="Arial" panose="020B0604020202020204" pitchFamily="34" charset="0"/>
              </a:rPr>
              <a:t>Preview data to confirm</a:t>
            </a:r>
          </a:p>
        </p:txBody>
      </p:sp>
      <p:pic>
        <p:nvPicPr>
          <p:cNvPr id="3" name="Picture 4">
            <a:extLst>
              <a:ext uri="{FF2B5EF4-FFF2-40B4-BE49-F238E27FC236}">
                <a16:creationId xmlns:a16="http://schemas.microsoft.com/office/drawing/2014/main" id="{E2C81579-F5C3-7B5E-0841-134B8D7E57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65" r="11023" b="2"/>
          <a:stretch/>
        </p:blipFill>
        <p:spPr bwMode="auto">
          <a:xfrm>
            <a:off x="6727721" y="3013603"/>
            <a:ext cx="4756982" cy="34054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 screen&#10;&#10;AI-generated content may be incorrect.">
            <a:extLst>
              <a:ext uri="{FF2B5EF4-FFF2-40B4-BE49-F238E27FC236}">
                <a16:creationId xmlns:a16="http://schemas.microsoft.com/office/drawing/2014/main" id="{8ED1FF78-0BF2-9AB1-9DE9-A2B1ECE4300F}"/>
              </a:ext>
            </a:extLst>
          </p:cNvPr>
          <p:cNvPicPr>
            <a:picLocks noChangeAspect="1"/>
          </p:cNvPicPr>
          <p:nvPr/>
        </p:nvPicPr>
        <p:blipFill>
          <a:blip r:embed="rId4"/>
          <a:srcRect r="-4" b="23672"/>
          <a:stretch/>
        </p:blipFill>
        <p:spPr>
          <a:xfrm>
            <a:off x="482570" y="1743179"/>
            <a:ext cx="6014884" cy="4303913"/>
          </a:xfrm>
          <a:prstGeom prst="rect">
            <a:avLst/>
          </a:prstGeom>
        </p:spPr>
      </p:pic>
    </p:spTree>
    <p:extLst>
      <p:ext uri="{BB962C8B-B14F-4D97-AF65-F5344CB8AC3E}">
        <p14:creationId xmlns:p14="http://schemas.microsoft.com/office/powerpoint/2010/main" val="1380563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9277A7-2694-984B-2344-0A2F0B78CC5F}"/>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6D918E-86CC-C6B7-4712-7E31B720CB28}"/>
              </a:ext>
            </a:extLst>
          </p:cNvPr>
          <p:cNvSpPr>
            <a:spLocks noGrp="1"/>
          </p:cNvSpPr>
          <p:nvPr>
            <p:ph type="title"/>
          </p:nvPr>
        </p:nvSpPr>
        <p:spPr>
          <a:xfrm>
            <a:off x="1524000" y="548640"/>
            <a:ext cx="9160475" cy="1132258"/>
          </a:xfrm>
        </p:spPr>
        <p:txBody>
          <a:bodyPr anchor="ctr">
            <a:normAutofit/>
          </a:bodyPr>
          <a:lstStyle/>
          <a:p>
            <a:pPr algn="ctr"/>
            <a:r>
              <a:rPr lang="en-US" i="0" u="none" strike="noStrike" dirty="0">
                <a:effectLst/>
              </a:rPr>
              <a:t>Conclusion and Next Steps</a:t>
            </a:r>
          </a:p>
        </p:txBody>
      </p:sp>
      <p:graphicFrame>
        <p:nvGraphicFramePr>
          <p:cNvPr id="6" name="Content Placeholder 2">
            <a:extLst>
              <a:ext uri="{FF2B5EF4-FFF2-40B4-BE49-F238E27FC236}">
                <a16:creationId xmlns:a16="http://schemas.microsoft.com/office/drawing/2014/main" id="{683EE643-E470-5EED-03ED-A5C591309819}"/>
              </a:ext>
            </a:extLst>
          </p:cNvPr>
          <p:cNvGraphicFramePr>
            <a:graphicFrameLocks noGrp="1"/>
          </p:cNvGraphicFramePr>
          <p:nvPr>
            <p:ph idx="1"/>
            <p:extLst>
              <p:ext uri="{D42A27DB-BD31-4B8C-83A1-F6EECF244321}">
                <p14:modId xmlns:p14="http://schemas.microsoft.com/office/powerpoint/2010/main" val="1876674635"/>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3187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6743"/>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45F60-7B4D-854F-65B5-57E8446F7071}"/>
              </a:ext>
            </a:extLst>
          </p:cNvPr>
          <p:cNvSpPr>
            <a:spLocks noGrp="1"/>
          </p:cNvSpPr>
          <p:nvPr>
            <p:ph type="title"/>
          </p:nvPr>
        </p:nvSpPr>
        <p:spPr>
          <a:xfrm>
            <a:off x="612648" y="548640"/>
            <a:ext cx="5868834" cy="1132258"/>
          </a:xfrm>
        </p:spPr>
        <p:txBody>
          <a:bodyPr/>
          <a:lstStyle/>
          <a:p>
            <a:r>
              <a:rPr lang="en-US" dirty="0">
                <a:cs typeface="Arial" panose="020B0604020202020204" pitchFamily="34" charset="0"/>
              </a:rPr>
              <a:t>Step 2 - Extracting Liver-Related Data</a:t>
            </a:r>
          </a:p>
        </p:txBody>
      </p:sp>
      <p:sp>
        <p:nvSpPr>
          <p:cNvPr id="3" name="Content Placeholder 2">
            <a:extLst>
              <a:ext uri="{FF2B5EF4-FFF2-40B4-BE49-F238E27FC236}">
                <a16:creationId xmlns:a16="http://schemas.microsoft.com/office/drawing/2014/main" id="{0B0F7DF1-7808-2EA8-9BCA-97F8D9617F30}"/>
              </a:ext>
            </a:extLst>
          </p:cNvPr>
          <p:cNvSpPr>
            <a:spLocks noGrp="1"/>
          </p:cNvSpPr>
          <p:nvPr>
            <p:ph idx="1"/>
          </p:nvPr>
        </p:nvSpPr>
        <p:spPr>
          <a:xfrm>
            <a:off x="612647" y="1715532"/>
            <a:ext cx="5681275" cy="4593828"/>
          </a:xfrm>
        </p:spPr>
        <p:txBody>
          <a:bodyPr/>
          <a:lstStyle/>
          <a:p>
            <a:pPr>
              <a:lnSpc>
                <a:spcPct val="100000"/>
              </a:lnSpc>
            </a:pPr>
            <a:r>
              <a:rPr lang="en-US" dirty="0">
                <a:cs typeface="Arial" panose="020B0604020202020204" pitchFamily="34" charset="0"/>
              </a:rPr>
              <a:t>Purpose: Prepare data for liver failure prediction </a:t>
            </a:r>
          </a:p>
          <a:p>
            <a:pPr>
              <a:lnSpc>
                <a:spcPct val="100000"/>
              </a:lnSpc>
            </a:pPr>
            <a:r>
              <a:rPr lang="en-US" dirty="0">
                <a:cs typeface="Arial" panose="020B0604020202020204" pitchFamily="34" charset="0"/>
              </a:rPr>
              <a:t>Define liver lab items (e.g., bilirubin, ALT, AST) </a:t>
            </a:r>
          </a:p>
          <a:p>
            <a:pPr>
              <a:lnSpc>
                <a:spcPct val="100000"/>
              </a:lnSpc>
            </a:pPr>
            <a:r>
              <a:rPr lang="en-US" dirty="0">
                <a:cs typeface="Arial" panose="020B0604020202020204" pitchFamily="34" charset="0"/>
              </a:rPr>
              <a:t>Filter and pivot LABEVENTS data </a:t>
            </a:r>
          </a:p>
          <a:p>
            <a:pPr>
              <a:lnSpc>
                <a:spcPct val="100000"/>
              </a:lnSpc>
            </a:pPr>
            <a:r>
              <a:rPr lang="en-US" dirty="0">
                <a:cs typeface="Arial" panose="020B0604020202020204" pitchFamily="34" charset="0"/>
              </a:rPr>
              <a:t>Merge with patient demographics (age, gender) </a:t>
            </a:r>
          </a:p>
          <a:p>
            <a:pPr>
              <a:lnSpc>
                <a:spcPct val="100000"/>
              </a:lnSpc>
            </a:pPr>
            <a:r>
              <a:rPr lang="en-US" dirty="0">
                <a:cs typeface="Arial" panose="020B0604020202020204" pitchFamily="34" charset="0"/>
              </a:rPr>
              <a:t>Define liver failure with ICD-9 codes </a:t>
            </a:r>
          </a:p>
          <a:p>
            <a:pPr>
              <a:lnSpc>
                <a:spcPct val="100000"/>
              </a:lnSpc>
            </a:pPr>
            <a:r>
              <a:rPr lang="en-US" dirty="0">
                <a:cs typeface="Arial" panose="020B0604020202020204" pitchFamily="34" charset="0"/>
              </a:rPr>
              <a:t>Handle missing values and deduplicate</a:t>
            </a:r>
          </a:p>
        </p:txBody>
      </p:sp>
      <p:pic>
        <p:nvPicPr>
          <p:cNvPr id="2050" name="Picture 2">
            <a:extLst>
              <a:ext uri="{FF2B5EF4-FFF2-40B4-BE49-F238E27FC236}">
                <a16:creationId xmlns:a16="http://schemas.microsoft.com/office/drawing/2014/main" id="{EBA221E1-CF8B-C513-272C-49B1E6E5D2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52" t="3765" r="4011" b="3490"/>
          <a:stretch/>
        </p:blipFill>
        <p:spPr bwMode="auto">
          <a:xfrm>
            <a:off x="6671488" y="248771"/>
            <a:ext cx="5244353" cy="6360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645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31968-EA9B-1241-78FF-85DC23FE3B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C9EA7-ECBB-4D3D-26C9-F87671FBFCD3}"/>
              </a:ext>
            </a:extLst>
          </p:cNvPr>
          <p:cNvSpPr>
            <a:spLocks noGrp="1"/>
          </p:cNvSpPr>
          <p:nvPr>
            <p:ph type="title"/>
          </p:nvPr>
        </p:nvSpPr>
        <p:spPr>
          <a:xfrm>
            <a:off x="612648" y="548640"/>
            <a:ext cx="5868834" cy="1132258"/>
          </a:xfrm>
        </p:spPr>
        <p:txBody>
          <a:bodyPr/>
          <a:lstStyle/>
          <a:p>
            <a:pPr algn="l"/>
            <a:r>
              <a:rPr lang="en-US" i="0" u="none" strike="noStrike" dirty="0">
                <a:solidFill>
                  <a:srgbClr val="000000"/>
                </a:solidFill>
                <a:effectLst/>
              </a:rPr>
              <a:t>Step 3 - Understand with Plots</a:t>
            </a:r>
          </a:p>
        </p:txBody>
      </p:sp>
      <p:sp>
        <p:nvSpPr>
          <p:cNvPr id="3" name="Content Placeholder 2">
            <a:extLst>
              <a:ext uri="{FF2B5EF4-FFF2-40B4-BE49-F238E27FC236}">
                <a16:creationId xmlns:a16="http://schemas.microsoft.com/office/drawing/2014/main" id="{8C99FB6A-10CA-24AA-B880-8FFBE9773361}"/>
              </a:ext>
            </a:extLst>
          </p:cNvPr>
          <p:cNvSpPr>
            <a:spLocks noGrp="1"/>
          </p:cNvSpPr>
          <p:nvPr>
            <p:ph idx="1"/>
          </p:nvPr>
        </p:nvSpPr>
        <p:spPr>
          <a:xfrm>
            <a:off x="612647" y="1715532"/>
            <a:ext cx="5681275" cy="4593828"/>
          </a:xfrm>
        </p:spPr>
        <p:txBody>
          <a:bodyPr>
            <a:normAutofit/>
          </a:bodyPr>
          <a:lstStyle/>
          <a:p>
            <a:pPr algn="l" rtl="0">
              <a:lnSpc>
                <a:spcPct val="100000"/>
              </a:lnSpc>
            </a:pPr>
            <a:r>
              <a:rPr lang="en-US" sz="1800" b="0" i="0" u="none" strike="noStrike" dirty="0">
                <a:solidFill>
                  <a:srgbClr val="000000"/>
                </a:solidFill>
                <a:effectLst/>
              </a:rPr>
              <a:t>Total Bilirubin Distribution </a:t>
            </a:r>
          </a:p>
          <a:p>
            <a:pPr lvl="1">
              <a:lnSpc>
                <a:spcPct val="100000"/>
              </a:lnSpc>
            </a:pPr>
            <a:r>
              <a:rPr lang="en-US" b="0" i="0" u="none" strike="noStrike" dirty="0">
                <a:solidFill>
                  <a:srgbClr val="000000"/>
                </a:solidFill>
                <a:effectLst/>
              </a:rPr>
              <a:t>Insight: Higher bilirubin in liver failure</a:t>
            </a:r>
          </a:p>
          <a:p>
            <a:pPr algn="l" rtl="0">
              <a:lnSpc>
                <a:spcPct val="100000"/>
              </a:lnSpc>
            </a:pPr>
            <a:r>
              <a:rPr lang="en-US" sz="1800" b="0" i="0" u="none" strike="noStrike" dirty="0">
                <a:solidFill>
                  <a:srgbClr val="000000"/>
                </a:solidFill>
                <a:effectLst/>
              </a:rPr>
              <a:t>AST vs. ALT Scatterplot </a:t>
            </a:r>
          </a:p>
          <a:p>
            <a:pPr lvl="1">
              <a:lnSpc>
                <a:spcPct val="100000"/>
              </a:lnSpc>
            </a:pPr>
            <a:r>
              <a:rPr lang="en-US" b="0" i="0" u="none" strike="noStrike" dirty="0">
                <a:solidFill>
                  <a:srgbClr val="000000"/>
                </a:solidFill>
                <a:effectLst/>
              </a:rPr>
              <a:t>Insight: Elevated levels suggest liver damage</a:t>
            </a:r>
          </a:p>
          <a:p>
            <a:pPr algn="l" rtl="0">
              <a:lnSpc>
                <a:spcPct val="100000"/>
              </a:lnSpc>
            </a:pPr>
            <a:r>
              <a:rPr lang="en-US" sz="1800" b="0" i="0" u="none" strike="noStrike" dirty="0">
                <a:solidFill>
                  <a:srgbClr val="000000"/>
                </a:solidFill>
                <a:effectLst/>
              </a:rPr>
              <a:t>Age Boxplot </a:t>
            </a:r>
          </a:p>
          <a:p>
            <a:pPr lvl="1">
              <a:lnSpc>
                <a:spcPct val="100000"/>
              </a:lnSpc>
            </a:pPr>
            <a:r>
              <a:rPr lang="en-US" b="0" i="0" u="none" strike="noStrike" dirty="0">
                <a:solidFill>
                  <a:srgbClr val="000000"/>
                </a:solidFill>
                <a:effectLst/>
              </a:rPr>
              <a:t>Insight: Age comparison</a:t>
            </a:r>
          </a:p>
          <a:p>
            <a:pPr algn="l" rtl="0">
              <a:lnSpc>
                <a:spcPct val="100000"/>
              </a:lnSpc>
            </a:pPr>
            <a:r>
              <a:rPr lang="en-US" sz="1800" b="0" i="0" u="none" strike="noStrike" dirty="0">
                <a:solidFill>
                  <a:srgbClr val="000000"/>
                </a:solidFill>
                <a:effectLst/>
              </a:rPr>
              <a:t>Pair Plot </a:t>
            </a:r>
          </a:p>
          <a:p>
            <a:pPr lvl="1">
              <a:lnSpc>
                <a:spcPct val="100000"/>
              </a:lnSpc>
            </a:pPr>
            <a:r>
              <a:rPr lang="en-US" b="0" i="0" u="none" strike="noStrike" dirty="0">
                <a:solidFill>
                  <a:srgbClr val="000000"/>
                </a:solidFill>
                <a:effectLst/>
              </a:rPr>
              <a:t>Insight: Relationships between labs</a:t>
            </a:r>
          </a:p>
          <a:p>
            <a:pPr algn="l" rtl="0">
              <a:lnSpc>
                <a:spcPct val="100000"/>
              </a:lnSpc>
            </a:pPr>
            <a:r>
              <a:rPr lang="en-US" sz="1800" b="0" i="0" u="none" strike="noStrike" dirty="0">
                <a:solidFill>
                  <a:srgbClr val="000000"/>
                </a:solidFill>
                <a:effectLst/>
              </a:rPr>
              <a:t>Purpose: Spot patterns in liver failure indicators</a:t>
            </a:r>
          </a:p>
        </p:txBody>
      </p:sp>
      <p:pic>
        <p:nvPicPr>
          <p:cNvPr id="4098" name="Picture 2">
            <a:extLst>
              <a:ext uri="{FF2B5EF4-FFF2-40B4-BE49-F238E27FC236}">
                <a16:creationId xmlns:a16="http://schemas.microsoft.com/office/drawing/2014/main" id="{62A6739F-E168-770A-3707-7CD79C87F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482" y="0"/>
            <a:ext cx="5722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69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D599D-DC68-855E-2DC5-160E5FDF4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C4491-DAFF-8D56-F8C1-F9A402140659}"/>
              </a:ext>
            </a:extLst>
          </p:cNvPr>
          <p:cNvSpPr>
            <a:spLocks noGrp="1"/>
          </p:cNvSpPr>
          <p:nvPr>
            <p:ph type="title"/>
          </p:nvPr>
        </p:nvSpPr>
        <p:spPr>
          <a:xfrm>
            <a:off x="612647" y="548640"/>
            <a:ext cx="10966705" cy="678581"/>
          </a:xfrm>
        </p:spPr>
        <p:txBody>
          <a:bodyPr>
            <a:normAutofit/>
          </a:bodyPr>
          <a:lstStyle/>
          <a:p>
            <a:r>
              <a:rPr lang="en-US" sz="2400" i="0" u="none" strike="noStrike" dirty="0">
                <a:solidFill>
                  <a:srgbClr val="000000"/>
                </a:solidFill>
                <a:effectLst/>
              </a:rPr>
              <a:t>Plot 1 - Total Bilirubin Distribution by Actual Liver Failure</a:t>
            </a:r>
          </a:p>
        </p:txBody>
      </p:sp>
      <p:sp>
        <p:nvSpPr>
          <p:cNvPr id="3" name="Content Placeholder 2">
            <a:extLst>
              <a:ext uri="{FF2B5EF4-FFF2-40B4-BE49-F238E27FC236}">
                <a16:creationId xmlns:a16="http://schemas.microsoft.com/office/drawing/2014/main" id="{7F983838-A063-88C4-9D5E-9515D38E4072}"/>
              </a:ext>
            </a:extLst>
          </p:cNvPr>
          <p:cNvSpPr>
            <a:spLocks noGrp="1"/>
          </p:cNvSpPr>
          <p:nvPr>
            <p:ph idx="1"/>
          </p:nvPr>
        </p:nvSpPr>
        <p:spPr>
          <a:xfrm>
            <a:off x="612649" y="1104900"/>
            <a:ext cx="3277708" cy="5204460"/>
          </a:xfrm>
        </p:spPr>
        <p:txBody>
          <a:bodyPr/>
          <a:lstStyle/>
          <a:p>
            <a:pPr algn="l" rtl="0">
              <a:lnSpc>
                <a:spcPct val="100000"/>
              </a:lnSpc>
            </a:pPr>
            <a:endParaRPr lang="en-US" b="0" i="0" u="none" strike="noStrike" dirty="0">
              <a:solidFill>
                <a:srgbClr val="000000"/>
              </a:solidFill>
              <a:effectLst/>
              <a:cs typeface="Arial" panose="020B0604020202020204" pitchFamily="34" charset="0"/>
            </a:endParaRPr>
          </a:p>
          <a:p>
            <a:pPr algn="l" rtl="0">
              <a:lnSpc>
                <a:spcPct val="100000"/>
              </a:lnSpc>
            </a:pPr>
            <a:r>
              <a:rPr lang="en-US" b="0" i="0" u="none" strike="noStrike" dirty="0">
                <a:solidFill>
                  <a:srgbClr val="000000"/>
                </a:solidFill>
                <a:effectLst/>
                <a:cs typeface="Arial" panose="020B0604020202020204" pitchFamily="34" charset="0"/>
              </a:rPr>
              <a:t>Liver failure patients have higher bilirubin </a:t>
            </a:r>
          </a:p>
          <a:p>
            <a:pPr algn="l" rtl="0">
              <a:lnSpc>
                <a:spcPct val="100000"/>
              </a:lnSpc>
            </a:pPr>
            <a:r>
              <a:rPr lang="en-US" b="0" i="0" u="none" strike="noStrike" dirty="0">
                <a:solidFill>
                  <a:srgbClr val="000000"/>
                </a:solidFill>
                <a:effectLst/>
                <a:cs typeface="Arial" panose="020B0604020202020204" pitchFamily="34" charset="0"/>
              </a:rPr>
              <a:t>Peaks shift right for liver failure </a:t>
            </a:r>
          </a:p>
          <a:p>
            <a:pPr algn="l" rtl="0">
              <a:lnSpc>
                <a:spcPct val="100000"/>
              </a:lnSpc>
            </a:pPr>
            <a:r>
              <a:rPr lang="en-US" i="0" u="none" strike="noStrike" dirty="0">
                <a:solidFill>
                  <a:srgbClr val="000000"/>
                </a:solidFill>
                <a:effectLst/>
                <a:cs typeface="Arial" panose="020B0604020202020204" pitchFamily="34" charset="0"/>
              </a:rPr>
              <a:t>Purpose</a:t>
            </a:r>
            <a:r>
              <a:rPr lang="en-US" b="0" i="0" u="none" strike="noStrike" dirty="0">
                <a:solidFill>
                  <a:srgbClr val="000000"/>
                </a:solidFill>
                <a:effectLst/>
                <a:cs typeface="Arial" panose="020B0604020202020204" pitchFamily="34" charset="0"/>
              </a:rPr>
              <a:t>: Identify bilirubin as a liver failure indicator</a:t>
            </a:r>
          </a:p>
        </p:txBody>
      </p:sp>
      <p:pic>
        <p:nvPicPr>
          <p:cNvPr id="4" name="Picture 3">
            <a:extLst>
              <a:ext uri="{FF2B5EF4-FFF2-40B4-BE49-F238E27FC236}">
                <a16:creationId xmlns:a16="http://schemas.microsoft.com/office/drawing/2014/main" id="{CB2831C1-572B-16C0-13BA-54E5AFC46D61}"/>
              </a:ext>
            </a:extLst>
          </p:cNvPr>
          <p:cNvPicPr>
            <a:picLocks noChangeAspect="1"/>
          </p:cNvPicPr>
          <p:nvPr/>
        </p:nvPicPr>
        <p:blipFill>
          <a:blip r:embed="rId3"/>
          <a:stretch>
            <a:fillRect/>
          </a:stretch>
        </p:blipFill>
        <p:spPr>
          <a:xfrm>
            <a:off x="3890357" y="1242534"/>
            <a:ext cx="7962541" cy="4929192"/>
          </a:xfrm>
          <a:prstGeom prst="rect">
            <a:avLst/>
          </a:prstGeom>
        </p:spPr>
      </p:pic>
    </p:spTree>
    <p:extLst>
      <p:ext uri="{BB962C8B-B14F-4D97-AF65-F5344CB8AC3E}">
        <p14:creationId xmlns:p14="http://schemas.microsoft.com/office/powerpoint/2010/main" val="493248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815AF-D4C4-7022-B16D-82531C812A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3D291-3D81-9CB7-8894-3A630E9F9A61}"/>
              </a:ext>
            </a:extLst>
          </p:cNvPr>
          <p:cNvSpPr>
            <a:spLocks noGrp="1"/>
          </p:cNvSpPr>
          <p:nvPr>
            <p:ph type="title"/>
          </p:nvPr>
        </p:nvSpPr>
        <p:spPr>
          <a:xfrm>
            <a:off x="612647" y="548640"/>
            <a:ext cx="10650085" cy="1132258"/>
          </a:xfrm>
        </p:spPr>
        <p:txBody>
          <a:bodyPr>
            <a:normAutofit/>
          </a:bodyPr>
          <a:lstStyle/>
          <a:p>
            <a:pPr algn="l"/>
            <a:r>
              <a:rPr lang="en-US" i="0" u="none" strike="noStrike" dirty="0">
                <a:solidFill>
                  <a:srgbClr val="000000"/>
                </a:solidFill>
                <a:effectLst/>
              </a:rPr>
              <a:t>Plot 2 - AST vs. ALT by Actual Liver Failure</a:t>
            </a:r>
          </a:p>
        </p:txBody>
      </p:sp>
      <p:sp>
        <p:nvSpPr>
          <p:cNvPr id="3" name="Content Placeholder 2">
            <a:extLst>
              <a:ext uri="{FF2B5EF4-FFF2-40B4-BE49-F238E27FC236}">
                <a16:creationId xmlns:a16="http://schemas.microsoft.com/office/drawing/2014/main" id="{13E3EA30-75C3-09D3-E12B-9F8EAF3124D6}"/>
              </a:ext>
            </a:extLst>
          </p:cNvPr>
          <p:cNvSpPr>
            <a:spLocks noGrp="1"/>
          </p:cNvSpPr>
          <p:nvPr>
            <p:ph idx="1"/>
          </p:nvPr>
        </p:nvSpPr>
        <p:spPr>
          <a:xfrm>
            <a:off x="612648" y="1715532"/>
            <a:ext cx="3312582" cy="4593828"/>
          </a:xfrm>
        </p:spPr>
        <p:txBody>
          <a:bodyPr/>
          <a:lstStyle/>
          <a:p>
            <a:pPr algn="l" rtl="0">
              <a:lnSpc>
                <a:spcPct val="100000"/>
              </a:lnSpc>
            </a:pPr>
            <a:r>
              <a:rPr lang="en-US" b="0" i="0" u="none" strike="noStrike" dirty="0">
                <a:solidFill>
                  <a:srgbClr val="000000"/>
                </a:solidFill>
                <a:effectLst/>
              </a:rPr>
              <a:t>Elevated AST and ALT in liver failure </a:t>
            </a:r>
          </a:p>
          <a:p>
            <a:pPr algn="l" rtl="0">
              <a:lnSpc>
                <a:spcPct val="100000"/>
              </a:lnSpc>
            </a:pPr>
            <a:r>
              <a:rPr lang="en-US" b="0" i="0" u="none" strike="noStrike" dirty="0">
                <a:solidFill>
                  <a:srgbClr val="000000"/>
                </a:solidFill>
                <a:effectLst/>
              </a:rPr>
              <a:t>Liver failure clusters at higher values </a:t>
            </a:r>
          </a:p>
          <a:p>
            <a:pPr algn="l" rtl="0">
              <a:lnSpc>
                <a:spcPct val="100000"/>
              </a:lnSpc>
            </a:pPr>
            <a:r>
              <a:rPr lang="en-US" i="0" u="none" strike="noStrike" dirty="0">
                <a:solidFill>
                  <a:srgbClr val="000000"/>
                </a:solidFill>
                <a:effectLst/>
              </a:rPr>
              <a:t>Purpose</a:t>
            </a:r>
            <a:r>
              <a:rPr lang="en-US" b="0" i="0" u="none" strike="noStrike" dirty="0">
                <a:solidFill>
                  <a:srgbClr val="000000"/>
                </a:solidFill>
                <a:effectLst/>
              </a:rPr>
              <a:t>: Explore liver enzyme correlation with failure</a:t>
            </a:r>
          </a:p>
        </p:txBody>
      </p:sp>
      <p:pic>
        <p:nvPicPr>
          <p:cNvPr id="6" name="Picture 5">
            <a:extLst>
              <a:ext uri="{FF2B5EF4-FFF2-40B4-BE49-F238E27FC236}">
                <a16:creationId xmlns:a16="http://schemas.microsoft.com/office/drawing/2014/main" id="{1EB4139E-A493-5DFD-6AA4-D12DCC7896BE}"/>
              </a:ext>
            </a:extLst>
          </p:cNvPr>
          <p:cNvPicPr>
            <a:picLocks noChangeAspect="1"/>
          </p:cNvPicPr>
          <p:nvPr/>
        </p:nvPicPr>
        <p:blipFill>
          <a:blip r:embed="rId3"/>
          <a:stretch>
            <a:fillRect/>
          </a:stretch>
        </p:blipFill>
        <p:spPr>
          <a:xfrm>
            <a:off x="4110396" y="1431073"/>
            <a:ext cx="7670929" cy="4878287"/>
          </a:xfrm>
          <a:prstGeom prst="rect">
            <a:avLst/>
          </a:prstGeom>
        </p:spPr>
      </p:pic>
    </p:spTree>
    <p:extLst>
      <p:ext uri="{BB962C8B-B14F-4D97-AF65-F5344CB8AC3E}">
        <p14:creationId xmlns:p14="http://schemas.microsoft.com/office/powerpoint/2010/main" val="2133264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A2B70-3C72-6EA0-3C26-3F3958CB9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E71B1-5371-62B8-F457-F517EEC9475A}"/>
              </a:ext>
            </a:extLst>
          </p:cNvPr>
          <p:cNvSpPr>
            <a:spLocks noGrp="1"/>
          </p:cNvSpPr>
          <p:nvPr>
            <p:ph type="title"/>
          </p:nvPr>
        </p:nvSpPr>
        <p:spPr>
          <a:xfrm>
            <a:off x="612647" y="548640"/>
            <a:ext cx="10650085" cy="1132258"/>
          </a:xfrm>
        </p:spPr>
        <p:txBody>
          <a:bodyPr>
            <a:normAutofit/>
          </a:bodyPr>
          <a:lstStyle/>
          <a:p>
            <a:pPr algn="l"/>
            <a:r>
              <a:rPr lang="en-US" i="0" u="none" strike="noStrike" dirty="0">
                <a:solidFill>
                  <a:srgbClr val="000000"/>
                </a:solidFill>
                <a:effectLst/>
              </a:rPr>
              <a:t>Plot 3 - Age Distribution by Actual Liver Failure</a:t>
            </a:r>
          </a:p>
        </p:txBody>
      </p:sp>
      <p:sp>
        <p:nvSpPr>
          <p:cNvPr id="3" name="Content Placeholder 2">
            <a:extLst>
              <a:ext uri="{FF2B5EF4-FFF2-40B4-BE49-F238E27FC236}">
                <a16:creationId xmlns:a16="http://schemas.microsoft.com/office/drawing/2014/main" id="{D36819C1-944E-EB2F-2EA8-91710BD5BFE9}"/>
              </a:ext>
            </a:extLst>
          </p:cNvPr>
          <p:cNvSpPr>
            <a:spLocks noGrp="1"/>
          </p:cNvSpPr>
          <p:nvPr>
            <p:ph idx="1"/>
          </p:nvPr>
        </p:nvSpPr>
        <p:spPr>
          <a:xfrm>
            <a:off x="612647" y="1715532"/>
            <a:ext cx="5703931" cy="4593828"/>
          </a:xfrm>
        </p:spPr>
        <p:txBody>
          <a:bodyPr/>
          <a:lstStyle/>
          <a:p>
            <a:pPr algn="l" rtl="0">
              <a:lnSpc>
                <a:spcPct val="100000"/>
              </a:lnSpc>
            </a:pPr>
            <a:r>
              <a:rPr lang="en-US" b="0" i="0" u="none" strike="noStrike" dirty="0">
                <a:solidFill>
                  <a:srgbClr val="000000"/>
                </a:solidFill>
                <a:effectLst/>
              </a:rPr>
              <a:t>Older patients more likely to have liver failure </a:t>
            </a:r>
          </a:p>
          <a:p>
            <a:pPr algn="l" rtl="0">
              <a:lnSpc>
                <a:spcPct val="100000"/>
              </a:lnSpc>
            </a:pPr>
            <a:r>
              <a:rPr lang="en-US" b="0" i="0" u="none" strike="noStrike" dirty="0">
                <a:solidFill>
                  <a:srgbClr val="000000"/>
                </a:solidFill>
                <a:effectLst/>
              </a:rPr>
              <a:t>Higher median age for liver failure </a:t>
            </a:r>
          </a:p>
          <a:p>
            <a:pPr algn="l" rtl="0">
              <a:lnSpc>
                <a:spcPct val="100000"/>
              </a:lnSpc>
            </a:pPr>
            <a:r>
              <a:rPr lang="en-US" i="0" u="none" strike="noStrike" dirty="0">
                <a:solidFill>
                  <a:srgbClr val="000000"/>
                </a:solidFill>
                <a:effectLst/>
              </a:rPr>
              <a:t>Purpose</a:t>
            </a:r>
            <a:r>
              <a:rPr lang="en-US" b="0" i="0" u="none" strike="noStrike" dirty="0">
                <a:solidFill>
                  <a:srgbClr val="000000"/>
                </a:solidFill>
                <a:effectLst/>
              </a:rPr>
              <a:t>: Assess age as a risk factor</a:t>
            </a:r>
          </a:p>
        </p:txBody>
      </p:sp>
      <p:pic>
        <p:nvPicPr>
          <p:cNvPr id="4" name="Picture 3">
            <a:extLst>
              <a:ext uri="{FF2B5EF4-FFF2-40B4-BE49-F238E27FC236}">
                <a16:creationId xmlns:a16="http://schemas.microsoft.com/office/drawing/2014/main" id="{C358F644-566A-0953-272F-13473BF47A03}"/>
              </a:ext>
            </a:extLst>
          </p:cNvPr>
          <p:cNvPicPr>
            <a:picLocks noChangeAspect="1"/>
          </p:cNvPicPr>
          <p:nvPr/>
        </p:nvPicPr>
        <p:blipFill>
          <a:blip r:embed="rId3"/>
          <a:stretch>
            <a:fillRect/>
          </a:stretch>
        </p:blipFill>
        <p:spPr>
          <a:xfrm>
            <a:off x="4367595" y="1653020"/>
            <a:ext cx="7067428" cy="4593828"/>
          </a:xfrm>
          <a:prstGeom prst="rect">
            <a:avLst/>
          </a:prstGeom>
        </p:spPr>
      </p:pic>
    </p:spTree>
    <p:extLst>
      <p:ext uri="{BB962C8B-B14F-4D97-AF65-F5344CB8AC3E}">
        <p14:creationId xmlns:p14="http://schemas.microsoft.com/office/powerpoint/2010/main" val="2149173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9FECC-60C3-6726-4DDB-09D144961D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69A8D7-259C-0D8F-BA08-03E4B136EED9}"/>
              </a:ext>
            </a:extLst>
          </p:cNvPr>
          <p:cNvSpPr>
            <a:spLocks noGrp="1"/>
          </p:cNvSpPr>
          <p:nvPr>
            <p:ph type="title"/>
          </p:nvPr>
        </p:nvSpPr>
        <p:spPr>
          <a:xfrm>
            <a:off x="612648" y="548640"/>
            <a:ext cx="4293890" cy="1132258"/>
          </a:xfrm>
        </p:spPr>
        <p:txBody>
          <a:bodyPr>
            <a:normAutofit fontScale="90000"/>
          </a:bodyPr>
          <a:lstStyle/>
          <a:p>
            <a:pPr algn="l"/>
            <a:r>
              <a:rPr lang="en-US" i="0" u="none" strike="noStrike" dirty="0">
                <a:solidFill>
                  <a:srgbClr val="000000"/>
                </a:solidFill>
                <a:effectLst/>
              </a:rPr>
              <a:t>Plot 4 - Pair Plot of Liver Labs by Actual Liver Failure</a:t>
            </a:r>
          </a:p>
        </p:txBody>
      </p:sp>
      <p:sp>
        <p:nvSpPr>
          <p:cNvPr id="3" name="Content Placeholder 2">
            <a:extLst>
              <a:ext uri="{FF2B5EF4-FFF2-40B4-BE49-F238E27FC236}">
                <a16:creationId xmlns:a16="http://schemas.microsoft.com/office/drawing/2014/main" id="{306B7434-395A-E335-6372-270D5C765B57}"/>
              </a:ext>
            </a:extLst>
          </p:cNvPr>
          <p:cNvSpPr>
            <a:spLocks noGrp="1"/>
          </p:cNvSpPr>
          <p:nvPr>
            <p:ph idx="1"/>
          </p:nvPr>
        </p:nvSpPr>
        <p:spPr>
          <a:xfrm>
            <a:off x="612648" y="2230244"/>
            <a:ext cx="3911226" cy="3978051"/>
          </a:xfrm>
        </p:spPr>
        <p:txBody>
          <a:bodyPr anchor="t">
            <a:normAutofit/>
          </a:bodyPr>
          <a:lstStyle/>
          <a:p>
            <a:pPr algn="l" rtl="0">
              <a:lnSpc>
                <a:spcPct val="100000"/>
              </a:lnSpc>
            </a:pPr>
            <a:r>
              <a:rPr lang="en-US" sz="2400" b="0" i="0" u="none" strike="noStrike" dirty="0">
                <a:solidFill>
                  <a:srgbClr val="000000"/>
                </a:solidFill>
                <a:effectLst/>
              </a:rPr>
              <a:t>Relationships between labs and liver failure </a:t>
            </a:r>
          </a:p>
          <a:p>
            <a:pPr algn="l" rtl="0">
              <a:lnSpc>
                <a:spcPct val="100000"/>
              </a:lnSpc>
            </a:pPr>
            <a:r>
              <a:rPr lang="en-US" sz="2400" b="0" i="0" u="none" strike="noStrike" dirty="0">
                <a:solidFill>
                  <a:srgbClr val="000000"/>
                </a:solidFill>
                <a:effectLst/>
              </a:rPr>
              <a:t>Higher bilirubin, ALT, AST, lower albumin in failure </a:t>
            </a:r>
          </a:p>
          <a:p>
            <a:pPr algn="l" rtl="0">
              <a:lnSpc>
                <a:spcPct val="100000"/>
              </a:lnSpc>
            </a:pPr>
            <a:r>
              <a:rPr lang="en-US" sz="2400" i="0" u="none" strike="noStrike" dirty="0">
                <a:solidFill>
                  <a:srgbClr val="000000"/>
                </a:solidFill>
                <a:effectLst/>
              </a:rPr>
              <a:t>Purpose</a:t>
            </a:r>
            <a:r>
              <a:rPr lang="en-US" sz="2400" b="0" i="0" u="none" strike="noStrike" dirty="0">
                <a:solidFill>
                  <a:srgbClr val="000000"/>
                </a:solidFill>
                <a:effectLst/>
              </a:rPr>
              <a:t>: Explore correlations across features</a:t>
            </a:r>
          </a:p>
        </p:txBody>
      </p:sp>
      <p:pic>
        <p:nvPicPr>
          <p:cNvPr id="5" name="Picture 4">
            <a:extLst>
              <a:ext uri="{FF2B5EF4-FFF2-40B4-BE49-F238E27FC236}">
                <a16:creationId xmlns:a16="http://schemas.microsoft.com/office/drawing/2014/main" id="{6039DC98-945C-B891-0290-1229ADEE21F8}"/>
              </a:ext>
            </a:extLst>
          </p:cNvPr>
          <p:cNvPicPr>
            <a:picLocks noChangeAspect="1"/>
          </p:cNvPicPr>
          <p:nvPr/>
        </p:nvPicPr>
        <p:blipFill>
          <a:blip r:embed="rId3"/>
          <a:stretch>
            <a:fillRect/>
          </a:stretch>
        </p:blipFill>
        <p:spPr>
          <a:xfrm>
            <a:off x="4659972" y="184150"/>
            <a:ext cx="7213600" cy="6489700"/>
          </a:xfrm>
          <a:prstGeom prst="rect">
            <a:avLst/>
          </a:prstGeom>
        </p:spPr>
      </p:pic>
    </p:spTree>
    <p:extLst>
      <p:ext uri="{BB962C8B-B14F-4D97-AF65-F5344CB8AC3E}">
        <p14:creationId xmlns:p14="http://schemas.microsoft.com/office/powerpoint/2010/main" val="236428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773C-8FD6-9A84-5029-57125E2D7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4A1E3E-C164-2126-C848-2D10FE5AB1A1}"/>
              </a:ext>
            </a:extLst>
          </p:cNvPr>
          <p:cNvSpPr>
            <a:spLocks noGrp="1"/>
          </p:cNvSpPr>
          <p:nvPr>
            <p:ph type="title"/>
          </p:nvPr>
        </p:nvSpPr>
        <p:spPr>
          <a:xfrm>
            <a:off x="612647" y="548640"/>
            <a:ext cx="9745011" cy="1132258"/>
          </a:xfrm>
        </p:spPr>
        <p:txBody>
          <a:bodyPr>
            <a:normAutofit/>
          </a:bodyPr>
          <a:lstStyle/>
          <a:p>
            <a:pPr algn="l"/>
            <a:r>
              <a:rPr lang="en-US" i="0" u="none" strike="noStrike" dirty="0">
                <a:solidFill>
                  <a:srgbClr val="000000"/>
                </a:solidFill>
                <a:effectLst/>
                <a:latin typeface="Arial" panose="020B0604020202020204" pitchFamily="34" charset="0"/>
              </a:rPr>
              <a:t>Step 4 - Prepare Data for Machine Learning</a:t>
            </a:r>
          </a:p>
        </p:txBody>
      </p:sp>
      <p:sp>
        <p:nvSpPr>
          <p:cNvPr id="3" name="Content Placeholder 2">
            <a:extLst>
              <a:ext uri="{FF2B5EF4-FFF2-40B4-BE49-F238E27FC236}">
                <a16:creationId xmlns:a16="http://schemas.microsoft.com/office/drawing/2014/main" id="{D30B47E1-E12A-332A-733E-384AFC4FE111}"/>
              </a:ext>
            </a:extLst>
          </p:cNvPr>
          <p:cNvSpPr>
            <a:spLocks noGrp="1"/>
          </p:cNvSpPr>
          <p:nvPr>
            <p:ph idx="1"/>
          </p:nvPr>
        </p:nvSpPr>
        <p:spPr>
          <a:xfrm>
            <a:off x="612648" y="1371600"/>
            <a:ext cx="3332820" cy="4937760"/>
          </a:xfrm>
        </p:spPr>
        <p:txBody>
          <a:bodyPr/>
          <a:lstStyle/>
          <a:p>
            <a:pPr algn="l" rtl="0">
              <a:lnSpc>
                <a:spcPct val="100000"/>
              </a:lnSpc>
            </a:pPr>
            <a:r>
              <a:rPr lang="en-US" i="0" u="none" strike="noStrike" dirty="0">
                <a:solidFill>
                  <a:srgbClr val="000000"/>
                </a:solidFill>
                <a:effectLst/>
              </a:rPr>
              <a:t>Purpose</a:t>
            </a:r>
            <a:r>
              <a:rPr lang="en-US" b="0" i="0" u="none" strike="noStrike" dirty="0">
                <a:solidFill>
                  <a:srgbClr val="000000"/>
                </a:solidFill>
                <a:effectLst/>
              </a:rPr>
              <a:t>: Set up data for training the model </a:t>
            </a:r>
          </a:p>
          <a:p>
            <a:pPr algn="l" rtl="0">
              <a:lnSpc>
                <a:spcPct val="100000"/>
              </a:lnSpc>
            </a:pPr>
            <a:r>
              <a:rPr lang="en-US" b="0" i="0" u="none" strike="noStrike" dirty="0">
                <a:solidFill>
                  <a:srgbClr val="000000"/>
                </a:solidFill>
                <a:effectLst/>
              </a:rPr>
              <a:t>Define features (age, gender, liver labs) </a:t>
            </a:r>
          </a:p>
          <a:p>
            <a:pPr algn="l" rtl="0">
              <a:lnSpc>
                <a:spcPct val="100000"/>
              </a:lnSpc>
            </a:pPr>
            <a:r>
              <a:rPr lang="en-US" b="0" i="0" u="none" strike="noStrike" dirty="0">
                <a:solidFill>
                  <a:srgbClr val="000000"/>
                </a:solidFill>
                <a:effectLst/>
              </a:rPr>
              <a:t>Extract features (X) and target (y) </a:t>
            </a:r>
          </a:p>
          <a:p>
            <a:pPr algn="l" rtl="0">
              <a:lnSpc>
                <a:spcPct val="100000"/>
              </a:lnSpc>
            </a:pPr>
            <a:r>
              <a:rPr lang="en-US" b="0" i="0" u="none" strike="noStrike" dirty="0">
                <a:solidFill>
                  <a:srgbClr val="000000"/>
                </a:solidFill>
                <a:effectLst/>
              </a:rPr>
              <a:t>Split data: 80% training, 20% testing </a:t>
            </a:r>
          </a:p>
          <a:p>
            <a:pPr algn="l" rtl="0">
              <a:lnSpc>
                <a:spcPct val="100000"/>
              </a:lnSpc>
            </a:pPr>
            <a:r>
              <a:rPr lang="en-US" b="0" i="0" u="none" strike="noStrike" dirty="0">
                <a:solidFill>
                  <a:srgbClr val="000000"/>
                </a:solidFill>
                <a:effectLst/>
              </a:rPr>
              <a:t>Verify split with shapes</a:t>
            </a:r>
          </a:p>
        </p:txBody>
      </p:sp>
      <p:pic>
        <p:nvPicPr>
          <p:cNvPr id="7170" name="Picture 2">
            <a:extLst>
              <a:ext uri="{FF2B5EF4-FFF2-40B4-BE49-F238E27FC236}">
                <a16:creationId xmlns:a16="http://schemas.microsoft.com/office/drawing/2014/main" id="{A5E11706-5E97-A852-B460-7FE49B5BC5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5" t="10261" r="5025" b="9720"/>
          <a:stretch/>
        </p:blipFill>
        <p:spPr bwMode="auto">
          <a:xfrm>
            <a:off x="4209661" y="1371600"/>
            <a:ext cx="7674491"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513596"/>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1477</TotalTime>
  <Words>3166</Words>
  <Application>Microsoft Macintosh PowerPoint</Application>
  <PresentationFormat>Widescreen</PresentationFormat>
  <Paragraphs>161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Arial</vt:lpstr>
      <vt:lpstr>Courier New</vt:lpstr>
      <vt:lpstr>Neue Haas Grotesk Text Pro</vt:lpstr>
      <vt:lpstr>VanillaVTI</vt:lpstr>
      <vt:lpstr> Predicting Liver Failure Risk with MIMIC-III Demo Data</vt:lpstr>
      <vt:lpstr>Step 1 - Load Data</vt:lpstr>
      <vt:lpstr>Step 2 - Extracting Liver-Related Data</vt:lpstr>
      <vt:lpstr>Step 3 - Understand with Plots</vt:lpstr>
      <vt:lpstr>Plot 1 - Total Bilirubin Distribution by Actual Liver Failure</vt:lpstr>
      <vt:lpstr>Plot 2 - AST vs. ALT by Actual Liver Failure</vt:lpstr>
      <vt:lpstr>Plot 3 - Age Distribution by Actual Liver Failure</vt:lpstr>
      <vt:lpstr>Plot 4 - Pair Plot of Liver Labs by Actual Liver Failure</vt:lpstr>
      <vt:lpstr>Step 4 - Prepare Data for Machine Learning</vt:lpstr>
      <vt:lpstr>Understanding Random Forest for Beginners</vt:lpstr>
      <vt:lpstr>Understanding Machine Learning</vt:lpstr>
      <vt:lpstr>Step 5 - Apply the Random Forest Model</vt:lpstr>
      <vt:lpstr>Step 6 - Understanding the ML Model and Plots</vt:lpstr>
      <vt:lpstr>Plot 5 - Sorted Feature Importance in Liver Failure Prediction</vt:lpstr>
      <vt:lpstr>Plot 6 - Normalized Confusion Matrix: Predicted vs. Actual Liver Failure</vt:lpstr>
      <vt:lpstr>Plot 7 - Precision-Recall Curve for Liver Failure Prediction</vt:lpstr>
      <vt:lpstr>Plot 8 - Distribution of Predicted Probabilities by Actual Liver Failure</vt:lpstr>
      <vt:lpstr>Plot 9 - t-SNE Visualization of Liver Failure Data</vt:lpstr>
      <vt:lpstr>Plot 10 - 2D Density Plot: Total Bilirubin vs. AST by Predicted Risk</vt:lpstr>
      <vt:lpstr>Conclusion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Jesus Minjares</dc:creator>
  <cp:lastModifiedBy>Jesus Minjares</cp:lastModifiedBy>
  <cp:revision>6</cp:revision>
  <cp:lastPrinted>2025-03-11T01:29:01Z</cp:lastPrinted>
  <dcterms:created xsi:type="dcterms:W3CDTF">2025-03-11T00:53:26Z</dcterms:created>
  <dcterms:modified xsi:type="dcterms:W3CDTF">2025-03-12T01:31:09Z</dcterms:modified>
</cp:coreProperties>
</file>